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8" r:id="rId6"/>
    <p:sldId id="274" r:id="rId7"/>
    <p:sldId id="275" r:id="rId8"/>
    <p:sldId id="279" r:id="rId9"/>
    <p:sldId id="272" r:id="rId10"/>
    <p:sldId id="276" r:id="rId11"/>
    <p:sldId id="278" r:id="rId12"/>
    <p:sldId id="277"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92" autoAdjust="0"/>
  </p:normalViewPr>
  <p:slideViewPr>
    <p:cSldViewPr>
      <p:cViewPr varScale="1">
        <p:scale>
          <a:sx n="66" d="100"/>
          <a:sy n="66" d="100"/>
        </p:scale>
        <p:origin x="672" y="2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12/30/2025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12/30/2025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12/30/2025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12/30/2025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12/30/2025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12/30/2025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12/30/2025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12/30/2025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12/30/2025</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12/30/2025</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12/30/2025</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12/30/2025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12/30/2025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12/30/2025</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rrp.com/recipes/daniel-fast-guide-recipes-1620106806" TargetMode="External"/><Relationship Id="rId2" Type="http://schemas.openxmlformats.org/officeDocument/2006/relationships/hyperlink" Target="https://www.acouplecooks.com/daniel-fast/" TargetMode="External"/><Relationship Id="rId1" Type="http://schemas.openxmlformats.org/officeDocument/2006/relationships/slideLayout" Target="../slideLayouts/slideLayout2.xml"/><Relationship Id="rId5" Type="http://schemas.openxmlformats.org/officeDocument/2006/relationships/hyperlink" Target="https://kellystilwell.com/daniel-fast-soup-recipes/" TargetMode="External"/><Relationship Id="rId4" Type="http://schemas.openxmlformats.org/officeDocument/2006/relationships/hyperlink" Target="https://ultimatedanielfast.com/tag/vegan-taco-recipes/#:~:text=And%20here%20are%20foods%20that%20are%20restricted,they're%20off%20limits):%20Meat.%20Cheese.%20Sour%20cre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wnshiftology.com/recipes/best-ever-guacamole/" TargetMode="External"/><Relationship Id="rId2" Type="http://schemas.openxmlformats.org/officeDocument/2006/relationships/hyperlink" Target="https://www.thewholesomedish.com/simple-hummus-without-tahini/"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Daniel Fast Recipes for </a:t>
            </a:r>
            <a:br>
              <a:rPr lang="en-US" dirty="0"/>
            </a:br>
            <a:r>
              <a:rPr lang="en-US" dirty="0"/>
              <a:t>The Mt. Zion Pathfinders</a:t>
            </a:r>
          </a:p>
        </p:txBody>
      </p:sp>
      <p:sp>
        <p:nvSpPr>
          <p:cNvPr id="3" name="Subtitle 2"/>
          <p:cNvSpPr>
            <a:spLocks noGrp="1"/>
          </p:cNvSpPr>
          <p:nvPr>
            <p:ph type="subTitle" idx="1"/>
          </p:nvPr>
        </p:nvSpPr>
        <p:spPr/>
        <p:txBody>
          <a:bodyPr/>
          <a:lstStyle/>
          <a:p>
            <a:r>
              <a:rPr lang="en-US" dirty="0"/>
              <a:t>2026</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2" y="304800"/>
            <a:ext cx="10819130" cy="1295400"/>
          </a:xfrm>
        </p:spPr>
        <p:txBody>
          <a:bodyPr/>
          <a:lstStyle/>
          <a:p>
            <a:r>
              <a:rPr lang="en-US" dirty="0"/>
              <a:t>Quick Recipe Links – </a:t>
            </a:r>
            <a:r>
              <a:rPr lang="en-US" sz="2400" dirty="0"/>
              <a:t>Eliminate any items that are not Daniel Fast compliant</a:t>
            </a:r>
          </a:p>
        </p:txBody>
      </p:sp>
      <p:sp>
        <p:nvSpPr>
          <p:cNvPr id="6" name="Content Placeholder 5"/>
          <p:cNvSpPr>
            <a:spLocks noGrp="1"/>
          </p:cNvSpPr>
          <p:nvPr>
            <p:ph idx="1"/>
          </p:nvPr>
        </p:nvSpPr>
        <p:spPr>
          <a:xfrm>
            <a:off x="1218882" y="2362200"/>
            <a:ext cx="9751060" cy="3429000"/>
          </a:xfrm>
        </p:spPr>
        <p:txBody>
          <a:bodyPr>
            <a:normAutofit/>
          </a:bodyPr>
          <a:lstStyle/>
          <a:p>
            <a:r>
              <a:rPr lang="en-US" sz="2000" dirty="0">
                <a:solidFill>
                  <a:srgbClr val="0070C0"/>
                </a:solidFill>
                <a:latin typeface="+mj-lt"/>
                <a:hlinkClick r:id="rId2">
                  <a:extLst>
                    <a:ext uri="{A12FA001-AC4F-418D-AE19-62706E023703}">
                      <ahyp:hlinkClr xmlns:ahyp="http://schemas.microsoft.com/office/drawing/2018/hyperlinkcolor" val="tx"/>
                    </a:ext>
                  </a:extLst>
                </a:hlinkClick>
              </a:rPr>
              <a:t>Daniel Fast Meal Plan and Recipes </a:t>
            </a:r>
            <a:endParaRPr lang="en-US" sz="2000" dirty="0">
              <a:solidFill>
                <a:srgbClr val="0070C0"/>
              </a:solidFill>
              <a:latin typeface="+mj-lt"/>
            </a:endParaRPr>
          </a:p>
          <a:p>
            <a:r>
              <a:rPr lang="en-US" sz="2000" dirty="0">
                <a:solidFill>
                  <a:srgbClr val="0070C0"/>
                </a:solidFill>
                <a:latin typeface="+mj-lt"/>
                <a:hlinkClick r:id="rId2">
                  <a:extLst>
                    <a:ext uri="{A12FA001-AC4F-418D-AE19-62706E023703}">
                      <ahyp:hlinkClr xmlns:ahyp="http://schemas.microsoft.com/office/drawing/2018/hyperlinkcolor" val="tx"/>
                    </a:ext>
                  </a:extLst>
                </a:hlinkClick>
              </a:rPr>
              <a:t>Vegan stuffed peppers</a:t>
            </a:r>
            <a:r>
              <a:rPr lang="en-US" sz="2000" dirty="0">
                <a:solidFill>
                  <a:srgbClr val="0070C0"/>
                </a:solidFill>
                <a:latin typeface="+mj-lt"/>
              </a:rPr>
              <a:t> </a:t>
            </a:r>
          </a:p>
          <a:p>
            <a:r>
              <a:rPr lang="en-US" sz="2000" dirty="0">
                <a:solidFill>
                  <a:srgbClr val="0070C0"/>
                </a:solidFill>
                <a:latin typeface="+mj-lt"/>
                <a:hlinkClick r:id="rId3">
                  <a:extLst>
                    <a:ext uri="{A12FA001-AC4F-418D-AE19-62706E023703}">
                      <ahyp:hlinkClr xmlns:ahyp="http://schemas.microsoft.com/office/drawing/2018/hyperlinkcolor" val="tx"/>
                    </a:ext>
                  </a:extLst>
                </a:hlinkClick>
              </a:rPr>
              <a:t>Daniel Fast </a:t>
            </a:r>
            <a:r>
              <a:rPr lang="en-US" sz="2000" dirty="0" err="1">
                <a:solidFill>
                  <a:srgbClr val="0070C0"/>
                </a:solidFill>
                <a:latin typeface="+mj-lt"/>
                <a:hlinkClick r:id="rId3">
                  <a:extLst>
                    <a:ext uri="{A12FA001-AC4F-418D-AE19-62706E023703}">
                      <ahyp:hlinkClr xmlns:ahyp="http://schemas.microsoft.com/office/drawing/2018/hyperlinkcolor" val="tx"/>
                    </a:ext>
                  </a:extLst>
                </a:hlinkClick>
              </a:rPr>
              <a:t>chile</a:t>
            </a:r>
            <a:r>
              <a:rPr lang="en-US" sz="2000" dirty="0">
                <a:solidFill>
                  <a:srgbClr val="0070C0"/>
                </a:solidFill>
                <a:latin typeface="+mj-lt"/>
                <a:hlinkClick r:id="rId3">
                  <a:extLst>
                    <a:ext uri="{A12FA001-AC4F-418D-AE19-62706E023703}">
                      <ahyp:hlinkClr xmlns:ahyp="http://schemas.microsoft.com/office/drawing/2018/hyperlinkcolor" val="tx"/>
                    </a:ext>
                  </a:extLst>
                </a:hlinkClick>
              </a:rPr>
              <a:t> recipe</a:t>
            </a:r>
            <a:endParaRPr lang="en-US" sz="2000" dirty="0">
              <a:solidFill>
                <a:srgbClr val="0070C0"/>
              </a:solidFill>
              <a:latin typeface="+mj-lt"/>
            </a:endParaRPr>
          </a:p>
          <a:p>
            <a:r>
              <a:rPr lang="en-US" sz="2000" dirty="0">
                <a:solidFill>
                  <a:srgbClr val="0070C0"/>
                </a:solidFill>
                <a:latin typeface="+mj-lt"/>
                <a:hlinkClick r:id="rId4">
                  <a:extLst>
                    <a:ext uri="{A12FA001-AC4F-418D-AE19-62706E023703}">
                      <ahyp:hlinkClr xmlns:ahyp="http://schemas.microsoft.com/office/drawing/2018/hyperlinkcolor" val="tx"/>
                    </a:ext>
                  </a:extLst>
                </a:hlinkClick>
              </a:rPr>
              <a:t>Daniel Fast Tacos</a:t>
            </a:r>
            <a:endParaRPr lang="en-US" sz="2000" dirty="0">
              <a:solidFill>
                <a:srgbClr val="0070C0"/>
              </a:solidFill>
              <a:latin typeface="+mj-lt"/>
            </a:endParaRPr>
          </a:p>
          <a:p>
            <a:r>
              <a:rPr lang="en-US" sz="2000" dirty="0">
                <a:solidFill>
                  <a:srgbClr val="0070C0"/>
                </a:solidFill>
                <a:latin typeface="+mj-lt"/>
                <a:hlinkClick r:id="rId5">
                  <a:extLst>
                    <a:ext uri="{A12FA001-AC4F-418D-AE19-62706E023703}">
                      <ahyp:hlinkClr xmlns:ahyp="http://schemas.microsoft.com/office/drawing/2018/hyperlinkcolor" val="tx"/>
                    </a:ext>
                  </a:extLst>
                </a:hlinkClick>
              </a:rPr>
              <a:t>Daniel Fast-soup recipes</a:t>
            </a:r>
            <a:endParaRPr lang="en-US" sz="2000" dirty="0">
              <a:solidFill>
                <a:srgbClr val="0070C0"/>
              </a:solidFill>
              <a:latin typeface="+mj-lt"/>
            </a:endParaRPr>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1852-0B74-47A4-943D-0B14B528E2C8}"/>
              </a:ext>
            </a:extLst>
          </p:cNvPr>
          <p:cNvSpPr>
            <a:spLocks noGrp="1"/>
          </p:cNvSpPr>
          <p:nvPr>
            <p:ph type="title"/>
          </p:nvPr>
        </p:nvSpPr>
        <p:spPr/>
        <p:txBody>
          <a:bodyPr/>
          <a:lstStyle/>
          <a:p>
            <a:r>
              <a:rPr lang="en-US" dirty="0"/>
              <a:t>Hot Breakfast: Loaded Oatmeal, Loaded Grits, Loaded Skillet Potatoes</a:t>
            </a:r>
          </a:p>
        </p:txBody>
      </p:sp>
      <p:sp>
        <p:nvSpPr>
          <p:cNvPr id="3" name="Content Placeholder 2">
            <a:extLst>
              <a:ext uri="{FF2B5EF4-FFF2-40B4-BE49-F238E27FC236}">
                <a16:creationId xmlns:a16="http://schemas.microsoft.com/office/drawing/2014/main" id="{B3E9802E-E07E-4F6A-ACAC-0F4CC0235181}"/>
              </a:ext>
            </a:extLst>
          </p:cNvPr>
          <p:cNvSpPr>
            <a:spLocks noGrp="1"/>
          </p:cNvSpPr>
          <p:nvPr>
            <p:ph sz="half" idx="1"/>
          </p:nvPr>
        </p:nvSpPr>
        <p:spPr>
          <a:xfrm>
            <a:off x="227012" y="1524000"/>
            <a:ext cx="3810000" cy="3886200"/>
          </a:xfrm>
        </p:spPr>
        <p:txBody>
          <a:bodyPr>
            <a:normAutofit/>
          </a:bodyPr>
          <a:lstStyle/>
          <a:p>
            <a:pPr marL="0" indent="0">
              <a:buNone/>
            </a:pPr>
            <a:r>
              <a:rPr lang="en-US" sz="1600" b="1" u="sng" dirty="0">
                <a:latin typeface="+mj-lt"/>
              </a:rPr>
              <a:t>Loaded Oatmeal</a:t>
            </a:r>
          </a:p>
          <a:p>
            <a:r>
              <a:rPr lang="en-US" sz="1400" dirty="0">
                <a:latin typeface="+mj-lt"/>
              </a:rPr>
              <a:t>Make your oatmeal adhering to Daniel Fast allowances. Chop half an apple and add it to the oatmeal while it’s cooking. Use the following for toppings: </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Oat or Almond Milk (optional)</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Nuts any kind</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Fruit any kind you like - chopped </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Add any Berries you want  </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Remaining  chopped apple  </a:t>
            </a:r>
          </a:p>
          <a:p>
            <a:r>
              <a:rPr lang="en-US" sz="1400" dirty="0">
                <a:latin typeface="+mj-lt"/>
              </a:rPr>
              <a:t>Place cooked oatmeal in a bowl and top with plant-based milk and as much nuts and fruits that you want</a:t>
            </a:r>
          </a:p>
        </p:txBody>
      </p:sp>
      <p:sp>
        <p:nvSpPr>
          <p:cNvPr id="4" name="Content Placeholder 3">
            <a:extLst>
              <a:ext uri="{FF2B5EF4-FFF2-40B4-BE49-F238E27FC236}">
                <a16:creationId xmlns:a16="http://schemas.microsoft.com/office/drawing/2014/main" id="{83FFD853-A5CB-8452-DE2E-E6968D1513FE}"/>
              </a:ext>
            </a:extLst>
          </p:cNvPr>
          <p:cNvSpPr>
            <a:spLocks noGrp="1"/>
          </p:cNvSpPr>
          <p:nvPr>
            <p:ph sz="half" idx="2"/>
          </p:nvPr>
        </p:nvSpPr>
        <p:spPr>
          <a:xfrm>
            <a:off x="4095549" y="1524000"/>
            <a:ext cx="3903863" cy="4038600"/>
          </a:xfrm>
        </p:spPr>
        <p:txBody>
          <a:bodyPr>
            <a:noAutofit/>
          </a:bodyPr>
          <a:lstStyle/>
          <a:p>
            <a:pPr marL="0" indent="0">
              <a:buNone/>
            </a:pPr>
            <a:r>
              <a:rPr lang="en-US" sz="1600" b="1" u="sng" dirty="0">
                <a:latin typeface="+mj-lt"/>
              </a:rPr>
              <a:t>Loaded Grits</a:t>
            </a:r>
          </a:p>
          <a:p>
            <a:r>
              <a:rPr lang="en-US" sz="1400" dirty="0">
                <a:latin typeface="+mj-lt"/>
              </a:rPr>
              <a:t>Make your grits adhering to Daniel Fast allowances </a:t>
            </a:r>
          </a:p>
          <a:p>
            <a:r>
              <a:rPr lang="en-US" sz="1400" dirty="0">
                <a:latin typeface="+mj-lt"/>
              </a:rPr>
              <a:t>Sautee the following vegetables with seasoning in light olive oil</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Sliced mushrooms</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Diced/ chopped onion</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Diced/ chopped red and green bell peppers</a:t>
            </a:r>
          </a:p>
          <a:p>
            <a:pPr marL="0" indent="0" defTabSz="914400" eaLnBrk="0" fontAlgn="base" hangingPunct="0">
              <a:lnSpc>
                <a:spcPct val="120000"/>
              </a:lnSpc>
              <a:spcBef>
                <a:spcPct val="0"/>
              </a:spcBef>
              <a:spcAft>
                <a:spcPct val="0"/>
              </a:spcAft>
              <a:buClrTx/>
              <a:buFontTx/>
              <a:buChar char="•"/>
            </a:pPr>
            <a:r>
              <a:rPr lang="en-US" sz="1400" dirty="0">
                <a:solidFill>
                  <a:srgbClr val="000000"/>
                </a:solidFill>
                <a:latin typeface="+mj-lt"/>
              </a:rPr>
              <a:t>Spinach</a:t>
            </a:r>
          </a:p>
          <a:p>
            <a:r>
              <a:rPr lang="en-US" sz="1400" dirty="0">
                <a:latin typeface="+mj-lt"/>
              </a:rPr>
              <a:t>Place hot cooked grits in a bowl and top with the sauteed vegetables. </a:t>
            </a:r>
          </a:p>
          <a:p>
            <a:pPr marL="0" indent="0">
              <a:buNone/>
            </a:pPr>
            <a:endParaRPr lang="en-US" sz="1400" dirty="0">
              <a:latin typeface="+mj-lt"/>
            </a:endParaRPr>
          </a:p>
        </p:txBody>
      </p:sp>
      <p:sp>
        <p:nvSpPr>
          <p:cNvPr id="5" name="Content Placeholder 3">
            <a:extLst>
              <a:ext uri="{FF2B5EF4-FFF2-40B4-BE49-F238E27FC236}">
                <a16:creationId xmlns:a16="http://schemas.microsoft.com/office/drawing/2014/main" id="{6E1435E8-CAD9-1F00-1F7D-4C11D40A6C88}"/>
              </a:ext>
            </a:extLst>
          </p:cNvPr>
          <p:cNvSpPr txBox="1">
            <a:spLocks/>
          </p:cNvSpPr>
          <p:nvPr/>
        </p:nvSpPr>
        <p:spPr>
          <a:xfrm>
            <a:off x="8093275" y="1447800"/>
            <a:ext cx="3810000" cy="4038600"/>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buNone/>
            </a:pPr>
            <a:r>
              <a:rPr lang="en-US" sz="1600" b="1" u="sng" dirty="0">
                <a:latin typeface="+mj-lt"/>
              </a:rPr>
              <a:t>Loaded Skillet Potatoes</a:t>
            </a:r>
          </a:p>
          <a:p>
            <a:r>
              <a:rPr lang="en-US" sz="1400" dirty="0"/>
              <a:t>Dice potatoes into small pieces and season with salt, pepper and herbs of your choice, e.g. Italian seasoning</a:t>
            </a:r>
          </a:p>
          <a:p>
            <a:r>
              <a:rPr lang="en-US" sz="1400" dirty="0"/>
              <a:t>In a skillet cook potatoes following Daniel Fast allowances for oils for 3 to 4 minutes per side. </a:t>
            </a:r>
          </a:p>
          <a:p>
            <a:r>
              <a:rPr lang="en-US" sz="1400" dirty="0"/>
              <a:t>Add other vegetables of your choice like chopped onions, red bell peppers.</a:t>
            </a:r>
          </a:p>
          <a:p>
            <a:r>
              <a:rPr lang="en-US" sz="1400" dirty="0"/>
              <a:t>Continue cooking until potatoes are done to your liking (soft or crispy)</a:t>
            </a:r>
          </a:p>
        </p:txBody>
      </p:sp>
      <p:pic>
        <p:nvPicPr>
          <p:cNvPr id="7" name="Picture 6" descr="A bowl of food on a table&#10;&#10;AI-generated content may be incorrect.">
            <a:extLst>
              <a:ext uri="{FF2B5EF4-FFF2-40B4-BE49-F238E27FC236}">
                <a16:creationId xmlns:a16="http://schemas.microsoft.com/office/drawing/2014/main" id="{C39AB013-0868-7B7F-D879-1CF5F53F5C36}"/>
              </a:ext>
            </a:extLst>
          </p:cNvPr>
          <p:cNvPicPr>
            <a:picLocks noChangeAspect="1"/>
          </p:cNvPicPr>
          <p:nvPr/>
        </p:nvPicPr>
        <p:blipFill>
          <a:blip r:embed="rId2"/>
          <a:srcRect l="10137" r="8284"/>
          <a:stretch>
            <a:fillRect/>
          </a:stretch>
        </p:blipFill>
        <p:spPr>
          <a:xfrm>
            <a:off x="4708226" y="5029200"/>
            <a:ext cx="2084680" cy="1703609"/>
          </a:xfrm>
          <a:prstGeom prst="rect">
            <a:avLst/>
          </a:prstGeom>
        </p:spPr>
      </p:pic>
      <p:pic>
        <p:nvPicPr>
          <p:cNvPr id="11" name="Picture 10" descr="A bowl of oatmeal with fruit&#10;&#10;AI-generated content may be incorrect.">
            <a:extLst>
              <a:ext uri="{FF2B5EF4-FFF2-40B4-BE49-F238E27FC236}">
                <a16:creationId xmlns:a16="http://schemas.microsoft.com/office/drawing/2014/main" id="{A6E5A4C7-BFBD-6BDF-314E-0BEB8669AE74}"/>
              </a:ext>
            </a:extLst>
          </p:cNvPr>
          <p:cNvPicPr>
            <a:picLocks noChangeAspect="1"/>
          </p:cNvPicPr>
          <p:nvPr/>
        </p:nvPicPr>
        <p:blipFill>
          <a:blip r:embed="rId3"/>
          <a:srcRect t="9999" b="14446"/>
          <a:stretch>
            <a:fillRect/>
          </a:stretch>
        </p:blipFill>
        <p:spPr>
          <a:xfrm>
            <a:off x="760412" y="5029200"/>
            <a:ext cx="1752600" cy="1676400"/>
          </a:xfrm>
          <a:prstGeom prst="rect">
            <a:avLst/>
          </a:prstGeom>
        </p:spPr>
      </p:pic>
      <p:pic>
        <p:nvPicPr>
          <p:cNvPr id="6" name="Picture 2" descr="Story pin image">
            <a:extLst>
              <a:ext uri="{FF2B5EF4-FFF2-40B4-BE49-F238E27FC236}">
                <a16:creationId xmlns:a16="http://schemas.microsoft.com/office/drawing/2014/main" id="{7FD24474-FA59-75ED-B7C7-3CAC35D8F8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567"/>
          <a:stretch>
            <a:fillRect/>
          </a:stretch>
        </p:blipFill>
        <p:spPr bwMode="auto">
          <a:xfrm>
            <a:off x="8667401" y="4981299"/>
            <a:ext cx="2348445" cy="172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83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8D8E-4CA7-4285-5484-FE8004F10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5BF1A-2FDD-47CF-6589-C715A9EE80B6}"/>
              </a:ext>
            </a:extLst>
          </p:cNvPr>
          <p:cNvSpPr>
            <a:spLocks noGrp="1"/>
          </p:cNvSpPr>
          <p:nvPr>
            <p:ph type="title"/>
          </p:nvPr>
        </p:nvSpPr>
        <p:spPr>
          <a:xfrm>
            <a:off x="1218882" y="152400"/>
            <a:ext cx="9751060" cy="1295400"/>
          </a:xfrm>
        </p:spPr>
        <p:txBody>
          <a:bodyPr anchor="b">
            <a:normAutofit/>
          </a:bodyPr>
          <a:lstStyle/>
          <a:p>
            <a:r>
              <a:rPr lang="en-US" dirty="0"/>
              <a:t>Prayerful Pasta</a:t>
            </a:r>
          </a:p>
        </p:txBody>
      </p:sp>
      <p:sp>
        <p:nvSpPr>
          <p:cNvPr id="4" name="Content Placeholder 3">
            <a:extLst>
              <a:ext uri="{FF2B5EF4-FFF2-40B4-BE49-F238E27FC236}">
                <a16:creationId xmlns:a16="http://schemas.microsoft.com/office/drawing/2014/main" id="{E448DAE4-B1CF-5B13-0BC2-4255F596A272}"/>
              </a:ext>
            </a:extLst>
          </p:cNvPr>
          <p:cNvSpPr>
            <a:spLocks noGrp="1" noChangeArrowheads="1"/>
          </p:cNvSpPr>
          <p:nvPr>
            <p:ph sz="half" idx="1"/>
          </p:nvPr>
        </p:nvSpPr>
        <p:spPr bwMode="auto">
          <a:xfrm>
            <a:off x="301942" y="1759255"/>
            <a:ext cx="5335270" cy="3650945"/>
          </a:xfrm>
          <a:prstGeom prst="rect">
            <a:avLst/>
          </a:prstGeom>
          <a:noFill/>
          <a:ln>
            <a:noFill/>
          </a:ln>
          <a:effectLst/>
        </p:spPr>
        <p:txBody>
          <a:bodyPr vert="horz" wrap="square" lIns="0" tIns="0" rIns="0" bIns="1713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mj-lt"/>
              </a:rPr>
              <a:t>Boil Daniel Fast approved pasta like whole wheat or whole grain spaghetti and set aside in a skillet</a:t>
            </a:r>
            <a:r>
              <a:rPr kumimoji="0" lang="en-US" altLang="en-US" sz="1600" b="1" i="0" u="none" strike="noStrike" cap="none" normalizeH="0" dirty="0">
                <a:ln>
                  <a:noFill/>
                </a:ln>
                <a:solidFill>
                  <a:srgbClr val="000000"/>
                </a:solidFill>
                <a:effectLst/>
                <a:latin typeface="+mj-lt"/>
              </a:rPr>
              <a:t> </a:t>
            </a: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mj-lt"/>
              </a:rPr>
              <a:t>Arrange on a baking sheet and sprinkle with olive oil and seasonings the following vegetables and bake in the oven until done:</a:t>
            </a: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000000"/>
                </a:solidFill>
                <a:effectLst/>
                <a:latin typeface="+mj-lt"/>
              </a:rPr>
              <a:t>1 cup cherry tomatoes - let them blister in the oven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000000"/>
                </a:solidFill>
                <a:effectLst/>
                <a:latin typeface="+mj-lt"/>
              </a:rPr>
              <a:t>1 whole red bell pepper chopped into large pieces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000000"/>
                </a:solidFill>
                <a:effectLst/>
                <a:latin typeface="+mj-lt"/>
              </a:rPr>
              <a:t>¼ clove of garlic – soft to the touch and then remove the skin</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solidFill>
                  <a:srgbClr val="000000"/>
                </a:solidFill>
                <a:latin typeface="+mj-lt"/>
              </a:rPr>
              <a:t>Sprinkle Italian seasoning mix (e.g. oregano, thyme) and salt </a:t>
            </a:r>
            <a:endParaRPr kumimoji="0" lang="en-US" altLang="en-US" sz="16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mj-lt"/>
              </a:rPr>
              <a:t>Cracked Black Pepper </a:t>
            </a:r>
            <a:r>
              <a:rPr kumimoji="0" lang="en-US" altLang="en-US" sz="1600" b="1" i="0" u="none" strike="noStrike" cap="none" normalizeH="0" baseline="0" dirty="0">
                <a:ln>
                  <a:noFill/>
                </a:ln>
                <a:solidFill>
                  <a:srgbClr val="000000"/>
                </a:solidFill>
                <a:effectLst/>
                <a:latin typeface="+mj-lt"/>
              </a:rPr>
              <a:t>for finishing touch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p:txBody>
      </p:sp>
      <p:pic>
        <p:nvPicPr>
          <p:cNvPr id="3" name="Picture 2" descr="Cherry Tomato Fettuccine Recipe ...">
            <a:extLst>
              <a:ext uri="{FF2B5EF4-FFF2-40B4-BE49-F238E27FC236}">
                <a16:creationId xmlns:a16="http://schemas.microsoft.com/office/drawing/2014/main" id="{37107EB1-BAE8-743E-B037-9B6302ADB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8612" y="1349727"/>
            <a:ext cx="2514601" cy="3778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4FB215-8D16-B00C-233A-29B36AD7852A}"/>
              </a:ext>
            </a:extLst>
          </p:cNvPr>
          <p:cNvSpPr txBox="1"/>
          <p:nvPr/>
        </p:nvSpPr>
        <p:spPr>
          <a:xfrm>
            <a:off x="6103251" y="2832318"/>
            <a:ext cx="2819400" cy="1815882"/>
          </a:xfrm>
          <a:prstGeom prst="rect">
            <a:avLst/>
          </a:prstGeom>
          <a:noFill/>
        </p:spPr>
        <p:txBody>
          <a:bodyPr wrap="square" rtlCol="0">
            <a:spAutoFit/>
          </a:bodyPr>
          <a:lstStyle/>
          <a:p>
            <a:r>
              <a:rPr lang="en-US" sz="1400" b="1" i="1" dirty="0"/>
              <a:t>You can make </a:t>
            </a:r>
          </a:p>
          <a:p>
            <a:pPr marL="342900" indent="-342900">
              <a:buAutoNum type="arabicParenR"/>
            </a:pPr>
            <a:r>
              <a:rPr lang="en-US" sz="1400" b="1" i="1" dirty="0"/>
              <a:t>a creamy sauce by tossing the baked vegetables in a food processor or blender </a:t>
            </a:r>
            <a:r>
              <a:rPr lang="en-US" sz="1400" b="1" i="1" dirty="0">
                <a:solidFill>
                  <a:srgbClr val="FF0000"/>
                </a:solidFill>
              </a:rPr>
              <a:t>(or) </a:t>
            </a:r>
          </a:p>
          <a:p>
            <a:pPr marL="342900" indent="-342900">
              <a:buAutoNum type="arabicParenR"/>
            </a:pPr>
            <a:r>
              <a:rPr lang="en-US" sz="1400" b="1" i="1" dirty="0"/>
              <a:t>mix the veggie pieces directly into the finished pasta</a:t>
            </a:r>
          </a:p>
        </p:txBody>
      </p:sp>
      <p:sp>
        <p:nvSpPr>
          <p:cNvPr id="6" name="Left Brace 5">
            <a:extLst>
              <a:ext uri="{FF2B5EF4-FFF2-40B4-BE49-F238E27FC236}">
                <a16:creationId xmlns:a16="http://schemas.microsoft.com/office/drawing/2014/main" id="{2FD87A6F-266D-AC0E-216B-61C301727135}"/>
              </a:ext>
            </a:extLst>
          </p:cNvPr>
          <p:cNvSpPr/>
          <p:nvPr/>
        </p:nvSpPr>
        <p:spPr>
          <a:xfrm>
            <a:off x="5613273" y="2667927"/>
            <a:ext cx="684530" cy="2018223"/>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73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AA09-867D-76AB-CCA5-00BC13660B79}"/>
              </a:ext>
            </a:extLst>
          </p:cNvPr>
          <p:cNvSpPr>
            <a:spLocks noGrp="1"/>
          </p:cNvSpPr>
          <p:nvPr>
            <p:ph type="title"/>
          </p:nvPr>
        </p:nvSpPr>
        <p:spPr>
          <a:xfrm>
            <a:off x="1194253" y="609600"/>
            <a:ext cx="10330861" cy="1295400"/>
          </a:xfrm>
        </p:spPr>
        <p:txBody>
          <a:bodyPr/>
          <a:lstStyle/>
          <a:p>
            <a:r>
              <a:rPr lang="en-US" dirty="0"/>
              <a:t>Serve Any Veggies on Brown or Wild Rice For a Hearty Meal</a:t>
            </a:r>
          </a:p>
        </p:txBody>
      </p:sp>
      <p:pic>
        <p:nvPicPr>
          <p:cNvPr id="2050" name="Picture 2" descr="Southern succotash in a white bowl with a tomato and corn in the background ready to serve">
            <a:extLst>
              <a:ext uri="{FF2B5EF4-FFF2-40B4-BE49-F238E27FC236}">
                <a16:creationId xmlns:a16="http://schemas.microsoft.com/office/drawing/2014/main" id="{389270C7-5096-4D46-4879-2A48E39FCA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253" y="2133600"/>
            <a:ext cx="2133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C84B937-2A91-1BD1-DE4E-E14CDA4661FD}"/>
              </a:ext>
            </a:extLst>
          </p:cNvPr>
          <p:cNvSpPr>
            <a:spLocks noChangeArrowheads="1"/>
          </p:cNvSpPr>
          <p:nvPr/>
        </p:nvSpPr>
        <p:spPr bwMode="auto">
          <a:xfrm>
            <a:off x="3656012" y="2133600"/>
            <a:ext cx="6510757" cy="3046988"/>
          </a:xfrm>
          <a:prstGeom prst="rect">
            <a:avLst/>
          </a:prstGeom>
          <a:solidFill>
            <a:srgbClr val="FFF7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effectLst/>
                <a:latin typeface="+mj-lt"/>
              </a:rPr>
              <a:t>SUCCOTASH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1 small onion minced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1 green pepper cored, seeded and minced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1 cup frozen lima beans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2 cups fresh or frozen corn </a:t>
            </a:r>
            <a:r>
              <a:rPr kumimoji="0" lang="en-US" altLang="en-US" sz="1800" b="0" i="0" u="none" strike="noStrike" cap="none" normalizeH="0" baseline="0" dirty="0" err="1">
                <a:ln>
                  <a:noFill/>
                </a:ln>
                <a:effectLst/>
                <a:latin typeface="+mj-lt"/>
              </a:rPr>
              <a:t>nibblets</a:t>
            </a:r>
            <a:r>
              <a:rPr kumimoji="0" lang="en-US" altLang="en-US" sz="1800" b="0" i="0" u="none" strike="noStrike" cap="none" normalizeH="0" baseline="0" dirty="0">
                <a:ln>
                  <a:noFill/>
                </a:ln>
                <a:effectLst/>
                <a:latin typeface="+mj-lt"/>
              </a:rPr>
              <a:t> thawed and drained if frozen</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latin typeface="+mj-lt"/>
              </a:rPr>
              <a:t>2</a:t>
            </a:r>
            <a:r>
              <a:rPr kumimoji="0" lang="en-US" altLang="en-US" sz="1800" b="0" i="0" u="none" strike="noStrike" cap="none" normalizeH="0" baseline="0" dirty="0">
                <a:ln>
                  <a:noFill/>
                </a:ln>
                <a:effectLst/>
                <a:latin typeface="+mj-lt"/>
              </a:rPr>
              <a:t> small tomatoes cored and chopped</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latin typeface="+mj-lt"/>
              </a:rPr>
              <a:t>½ </a:t>
            </a:r>
            <a:r>
              <a:rPr kumimoji="0" lang="en-US" altLang="en-US" sz="1800" b="0" i="0" u="none" strike="noStrike" cap="none" normalizeH="0" baseline="0" dirty="0">
                <a:ln>
                  <a:noFill/>
                </a:ln>
                <a:effectLst/>
                <a:latin typeface="+mj-lt"/>
              </a:rPr>
              <a:t>teaspoon salt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½ teaspoon ground black pepper (to your taste)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1/2 cup water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effectLst/>
                <a:latin typeface="+mj-lt"/>
              </a:rPr>
              <a:t>okra sliced 1/4 inch thick to equal 1 cup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j-lt"/>
            </a:endParaRPr>
          </a:p>
        </p:txBody>
      </p:sp>
    </p:spTree>
    <p:extLst>
      <p:ext uri="{BB962C8B-B14F-4D97-AF65-F5344CB8AC3E}">
        <p14:creationId xmlns:p14="http://schemas.microsoft.com/office/powerpoint/2010/main" val="39507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3353-719D-516E-2BA7-87795ED7EF81}"/>
              </a:ext>
            </a:extLst>
          </p:cNvPr>
          <p:cNvSpPr>
            <a:spLocks noGrp="1"/>
          </p:cNvSpPr>
          <p:nvPr>
            <p:ph type="title"/>
          </p:nvPr>
        </p:nvSpPr>
        <p:spPr>
          <a:xfrm>
            <a:off x="1141412" y="152400"/>
            <a:ext cx="9751060" cy="1219200"/>
          </a:xfrm>
        </p:spPr>
        <p:txBody>
          <a:bodyPr anchor="b">
            <a:normAutofit/>
          </a:bodyPr>
          <a:lstStyle/>
          <a:p>
            <a:r>
              <a:rPr lang="en-US" dirty="0"/>
              <a:t>Mexican Stuffed Sweet Potatoes</a:t>
            </a:r>
          </a:p>
        </p:txBody>
      </p:sp>
      <p:pic>
        <p:nvPicPr>
          <p:cNvPr id="1026" name="Picture 2">
            <a:extLst>
              <a:ext uri="{FF2B5EF4-FFF2-40B4-BE49-F238E27FC236}">
                <a16:creationId xmlns:a16="http://schemas.microsoft.com/office/drawing/2014/main" id="{0328D56A-FB7C-95DC-052C-9AA96DB8D0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016641" y="1851314"/>
            <a:ext cx="2716572" cy="4069771"/>
          </a:xfrm>
          <a:prstGeom prst="rect">
            <a:avLst/>
          </a:prstGeom>
          <a:solidFill>
            <a:srgbClr val="FFFFFF"/>
          </a:solidFill>
        </p:spPr>
      </p:pic>
      <p:sp>
        <p:nvSpPr>
          <p:cNvPr id="4" name="Content Placeholder 3">
            <a:extLst>
              <a:ext uri="{FF2B5EF4-FFF2-40B4-BE49-F238E27FC236}">
                <a16:creationId xmlns:a16="http://schemas.microsoft.com/office/drawing/2014/main" id="{B7EF19EE-0CBC-32A4-EEE4-8B207F0B1D44}"/>
              </a:ext>
            </a:extLst>
          </p:cNvPr>
          <p:cNvSpPr>
            <a:spLocks noGrp="1" noChangeArrowheads="1"/>
          </p:cNvSpPr>
          <p:nvPr>
            <p:ph sz="half" idx="1"/>
          </p:nvPr>
        </p:nvSpPr>
        <p:spPr bwMode="auto">
          <a:xfrm>
            <a:off x="730917" y="1537507"/>
            <a:ext cx="8335295" cy="469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13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mj-lt"/>
              </a:rPr>
              <a:t>Poke holes in 2 </a:t>
            </a:r>
            <a:r>
              <a:rPr kumimoji="0" lang="en-US" altLang="en-US" sz="1600" b="1" i="0" u="none" strike="noStrike" cap="none" normalizeH="0" dirty="0">
                <a:ln>
                  <a:noFill/>
                </a:ln>
                <a:solidFill>
                  <a:srgbClr val="000000"/>
                </a:solidFill>
                <a:effectLst/>
                <a:latin typeface="+mj-lt"/>
              </a:rPr>
              <a:t>sweet potatoes and bake at 400F for approx. 40</a:t>
            </a:r>
            <a:r>
              <a:rPr lang="en-US" altLang="en-US" sz="1600" b="1" dirty="0">
                <a:solidFill>
                  <a:srgbClr val="000000"/>
                </a:solidFill>
                <a:latin typeface="+mj-lt"/>
              </a:rPr>
              <a:t>-minutes or </a:t>
            </a:r>
            <a:r>
              <a:rPr kumimoji="0" lang="en-US" altLang="en-US" sz="1600" b="1" i="0" u="none" strike="noStrike" cap="none" normalizeH="0" dirty="0">
                <a:ln>
                  <a:noFill/>
                </a:ln>
                <a:solidFill>
                  <a:srgbClr val="000000"/>
                </a:solidFill>
                <a:effectLst/>
                <a:latin typeface="+mj-lt"/>
              </a:rPr>
              <a:t>until tender </a:t>
            </a: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mj-lt"/>
              </a:rPr>
              <a:t>Bl</a:t>
            </a:r>
            <a:r>
              <a:rPr kumimoji="0" lang="en-US" altLang="en-US" sz="1600" b="1" i="0" u="none" strike="noStrike" cap="none" normalizeH="0" baseline="0" dirty="0">
                <a:ln>
                  <a:noFill/>
                </a:ln>
                <a:solidFill>
                  <a:srgbClr val="000000"/>
                </a:solidFill>
                <a:effectLst/>
                <a:latin typeface="+mj-lt"/>
              </a:rPr>
              <a:t>ack Bean Medley –</a:t>
            </a:r>
            <a:r>
              <a:rPr kumimoji="0" lang="en-US" altLang="en-US" sz="1600" b="1" i="0" u="none" strike="noStrike" cap="none" normalizeH="0" dirty="0">
                <a:ln>
                  <a:noFill/>
                </a:ln>
                <a:solidFill>
                  <a:srgbClr val="000000"/>
                </a:solidFill>
                <a:effectLst/>
                <a:latin typeface="+mj-lt"/>
              </a:rPr>
              <a:t> Mix together and put on top of Baked Sweet Potatoes</a:t>
            </a: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 can (400 ml) black beans , strained and rinsed (or 1 1/2 cups cooked black beans)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 cup cherry tomatoes chopped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1/2 cup corn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1/3 cup cilantro chopped, tightly packed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1/4 cup red onion diced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 clove garlic diced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1/2 lime juiced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2 tsp olive 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1/4 tsp sea salt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pinch pepper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pinch chili flakes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mj-lt"/>
              </a:rPr>
              <a:t>Easy Guacamole (for extra  topping)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1 avocado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2 tsp lime juice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mj-lt"/>
              </a:rPr>
              <a:t>pinch sea salt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61055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1638-F0EA-47FA-7377-8E604CD9731B}"/>
              </a:ext>
            </a:extLst>
          </p:cNvPr>
          <p:cNvSpPr>
            <a:spLocks noGrp="1"/>
          </p:cNvSpPr>
          <p:nvPr>
            <p:ph type="title"/>
          </p:nvPr>
        </p:nvSpPr>
        <p:spPr>
          <a:xfrm>
            <a:off x="1218882" y="685800"/>
            <a:ext cx="9751060" cy="609600"/>
          </a:xfrm>
        </p:spPr>
        <p:txBody>
          <a:bodyPr>
            <a:normAutofit fontScale="90000"/>
          </a:bodyPr>
          <a:lstStyle/>
          <a:p>
            <a:r>
              <a:rPr lang="en-US" altLang="en-US" dirty="0"/>
              <a:t>Daniel Fast Compliant Stuffed Potato Ideas</a:t>
            </a:r>
            <a:endParaRPr lang="en-US" dirty="0"/>
          </a:p>
        </p:txBody>
      </p:sp>
      <p:sp>
        <p:nvSpPr>
          <p:cNvPr id="6" name="Rectangle 2">
            <a:extLst>
              <a:ext uri="{FF2B5EF4-FFF2-40B4-BE49-F238E27FC236}">
                <a16:creationId xmlns:a16="http://schemas.microsoft.com/office/drawing/2014/main" id="{4EF81DC2-D489-B8CC-9727-1A76AA740005}"/>
              </a:ext>
            </a:extLst>
          </p:cNvPr>
          <p:cNvSpPr>
            <a:spLocks noChangeArrowheads="1"/>
          </p:cNvSpPr>
          <p:nvPr/>
        </p:nvSpPr>
        <p:spPr bwMode="auto">
          <a:xfrm>
            <a:off x="989012" y="1774644"/>
            <a:ext cx="9677400" cy="37740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7132"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mj-lt"/>
              </a:rPr>
              <a:t>Use Daniel Fast compliant fillings and avoiding restricted items like cheese, butter, sour cream, and meat.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rgbClr val="0A0A0A"/>
                </a:solidFill>
                <a:effectLst/>
                <a:latin typeface="+mj-lt"/>
              </a:rPr>
              <a:t>Stuff Potato Southwest Style:</a:t>
            </a:r>
            <a:r>
              <a:rPr kumimoji="0" lang="en-US" altLang="en-US" sz="1800" b="0" i="0" u="none" strike="noStrike" cap="none" normalizeH="0" baseline="0" dirty="0">
                <a:ln>
                  <a:noFill/>
                </a:ln>
                <a:solidFill>
                  <a:srgbClr val="0A0A0A"/>
                </a:solidFill>
                <a:effectLst/>
                <a:latin typeface="+mj-lt"/>
              </a:rPr>
              <a:t> Mash the potato flesh with black beans, corn, diced red peppers, onion, spinach, jalapeños, chili powder, and cumin. Top with a homemade avocado drizzle blended with lemon, cilantro, and water.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0" i="0" u="none" strike="noStrike" cap="none" normalizeH="0" baseline="0" dirty="0">
              <a:ln>
                <a:noFill/>
              </a:ln>
              <a:solidFill>
                <a:srgbClr val="0A0A0A"/>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rgbClr val="0A0A0A"/>
                </a:solidFill>
                <a:effectLst/>
                <a:latin typeface="+mj-lt"/>
              </a:rPr>
              <a:t>Stuffed Potato Mushroom &amp; Spinach:</a:t>
            </a:r>
            <a:r>
              <a:rPr kumimoji="0" lang="en-US" altLang="en-US" sz="1800" b="0" i="0" u="none" strike="noStrike" cap="none" normalizeH="0" baseline="0" dirty="0">
                <a:ln>
                  <a:noFill/>
                </a:ln>
                <a:solidFill>
                  <a:srgbClr val="0A0A0A"/>
                </a:solidFill>
                <a:effectLst/>
                <a:latin typeface="+mj-lt"/>
              </a:rPr>
              <a:t> Sauté mushrooms, garlic, and spinach in olive oil, then mix with the potato flesh and stuff the skins.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0" i="0" u="none" strike="noStrike" cap="none" normalizeH="0" baseline="0" dirty="0">
              <a:ln>
                <a:noFill/>
              </a:ln>
              <a:solidFill>
                <a:srgbClr val="0A0A0A"/>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rgbClr val="0A0A0A"/>
                </a:solidFill>
                <a:effectLst/>
                <a:latin typeface="+mj-lt"/>
              </a:rPr>
              <a:t>Stuffed Potato Veggie Medley:</a:t>
            </a:r>
            <a:r>
              <a:rPr kumimoji="0" lang="en-US" altLang="en-US" sz="1800" b="0" i="0" u="none" strike="noStrike" cap="none" normalizeH="0" baseline="0" dirty="0">
                <a:ln>
                  <a:noFill/>
                </a:ln>
                <a:solidFill>
                  <a:srgbClr val="0A0A0A"/>
                </a:solidFill>
                <a:effectLst/>
                <a:latin typeface="+mj-lt"/>
              </a:rPr>
              <a:t> A simple stuffing of various sautéed vegetables like broccoli, carrots, peppers, and onions, seasoned with garlic powder, paprika, salt, and pepper.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80250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728A-1CB6-22CD-D8A6-56F6C1824BA8}"/>
              </a:ext>
            </a:extLst>
          </p:cNvPr>
          <p:cNvSpPr>
            <a:spLocks noGrp="1"/>
          </p:cNvSpPr>
          <p:nvPr>
            <p:ph type="title"/>
          </p:nvPr>
        </p:nvSpPr>
        <p:spPr>
          <a:xfrm>
            <a:off x="1141412" y="38100"/>
            <a:ext cx="9751060" cy="1295400"/>
          </a:xfrm>
        </p:spPr>
        <p:txBody>
          <a:bodyPr/>
          <a:lstStyle/>
          <a:p>
            <a:r>
              <a:rPr lang="en-US" altLang="en-US" dirty="0"/>
              <a:t>Daniel Fast Fries and Salads</a:t>
            </a:r>
            <a:endParaRPr lang="en-US" dirty="0"/>
          </a:p>
        </p:txBody>
      </p:sp>
      <p:sp>
        <p:nvSpPr>
          <p:cNvPr id="8" name="TextBox 7">
            <a:extLst>
              <a:ext uri="{FF2B5EF4-FFF2-40B4-BE49-F238E27FC236}">
                <a16:creationId xmlns:a16="http://schemas.microsoft.com/office/drawing/2014/main" id="{43A1670E-2551-C512-2AE5-28A5363ED7C6}"/>
              </a:ext>
            </a:extLst>
          </p:cNvPr>
          <p:cNvSpPr txBox="1"/>
          <p:nvPr/>
        </p:nvSpPr>
        <p:spPr>
          <a:xfrm>
            <a:off x="227012" y="1752600"/>
            <a:ext cx="5638800" cy="3554819"/>
          </a:xfrm>
          <a:prstGeom prst="rect">
            <a:avLst/>
          </a:prstGeom>
          <a:noFill/>
        </p:spPr>
        <p:txBody>
          <a:bodyPr wrap="square">
            <a:spAutoFit/>
          </a:bodyPr>
          <a:lstStyle/>
          <a:p>
            <a:pPr algn="l"/>
            <a:r>
              <a:rPr lang="en-US" sz="1600" b="1" i="0" u="sng" dirty="0">
                <a:solidFill>
                  <a:srgbClr val="030301"/>
                </a:solidFill>
                <a:effectLst/>
                <a:latin typeface="+mj-lt"/>
              </a:rPr>
              <a:t>SWEET POTATOE FRIES</a:t>
            </a:r>
          </a:p>
          <a:p>
            <a:pPr algn="l">
              <a:buFont typeface="Arial" panose="020B0604020202020204" pitchFamily="34" charset="0"/>
              <a:buChar char="•"/>
            </a:pPr>
            <a:r>
              <a:rPr lang="en-US" sz="1500" b="1" i="0" dirty="0">
                <a:solidFill>
                  <a:srgbClr val="030301"/>
                </a:solidFill>
                <a:effectLst/>
                <a:latin typeface="+mj-lt"/>
              </a:rPr>
              <a:t>Sweet potatoes:</a:t>
            </a:r>
            <a:r>
              <a:rPr lang="en-US" sz="1500" b="0" i="0" dirty="0">
                <a:solidFill>
                  <a:srgbClr val="030301"/>
                </a:solidFill>
                <a:effectLst/>
                <a:latin typeface="+mj-lt"/>
              </a:rPr>
              <a:t> 4 medium sized sweet potatoes. </a:t>
            </a:r>
          </a:p>
          <a:p>
            <a:pPr algn="l">
              <a:buFont typeface="Arial" panose="020B0604020202020204" pitchFamily="34" charset="0"/>
              <a:buChar char="•"/>
            </a:pPr>
            <a:r>
              <a:rPr lang="en-US" sz="1500" b="1" i="0" dirty="0">
                <a:solidFill>
                  <a:srgbClr val="030301"/>
                </a:solidFill>
                <a:effectLst/>
                <a:latin typeface="+mj-lt"/>
              </a:rPr>
              <a:t>Oil:</a:t>
            </a:r>
            <a:r>
              <a:rPr lang="en-US" sz="1500" b="0" i="0" dirty="0">
                <a:solidFill>
                  <a:srgbClr val="030301"/>
                </a:solidFill>
                <a:effectLst/>
                <a:latin typeface="+mj-lt"/>
              </a:rPr>
              <a:t> Olive oil for the pan.</a:t>
            </a:r>
          </a:p>
          <a:p>
            <a:pPr algn="l">
              <a:buFont typeface="Arial" panose="020B0604020202020204" pitchFamily="34" charset="0"/>
              <a:buChar char="•"/>
            </a:pPr>
            <a:r>
              <a:rPr lang="en-US" sz="1500" b="1" i="0" dirty="0">
                <a:solidFill>
                  <a:srgbClr val="030301"/>
                </a:solidFill>
                <a:effectLst/>
                <a:latin typeface="+mj-lt"/>
              </a:rPr>
              <a:t>Classic Seasonings:</a:t>
            </a:r>
            <a:r>
              <a:rPr lang="en-US" sz="1500" b="0" i="0" dirty="0">
                <a:solidFill>
                  <a:srgbClr val="030301"/>
                </a:solidFill>
                <a:effectLst/>
                <a:latin typeface="+mj-lt"/>
              </a:rPr>
              <a:t> combination of kosher salt, pepper and garlic powder. Sea salt could be used in place of kosher salt.</a:t>
            </a:r>
          </a:p>
          <a:p>
            <a:endParaRPr lang="en-US" sz="1500" b="1" dirty="0">
              <a:latin typeface="+mj-lt"/>
            </a:endParaRPr>
          </a:p>
          <a:p>
            <a:r>
              <a:rPr lang="en-US" sz="1500" b="1" dirty="0">
                <a:latin typeface="+mj-lt"/>
              </a:rPr>
              <a:t>Directions: </a:t>
            </a:r>
          </a:p>
          <a:p>
            <a:r>
              <a:rPr lang="en-US" sz="1500" b="1" dirty="0">
                <a:latin typeface="+mj-lt"/>
              </a:rPr>
              <a:t>Cut sweet potatoes into French Fry matchsticks.</a:t>
            </a:r>
            <a:r>
              <a:rPr lang="en-US" sz="1500" dirty="0">
                <a:latin typeface="+mj-lt"/>
              </a:rPr>
              <a:t> Peel your sweet potatoes and cut off both ends. Slice into French Fry shapes.</a:t>
            </a:r>
          </a:p>
          <a:p>
            <a:r>
              <a:rPr lang="en-US" sz="1500" b="1" dirty="0">
                <a:latin typeface="+mj-lt"/>
              </a:rPr>
              <a:t>Place on baking sheet:</a:t>
            </a:r>
            <a:r>
              <a:rPr lang="en-US" sz="1500" dirty="0">
                <a:latin typeface="+mj-lt"/>
              </a:rPr>
              <a:t> in a single layer on a baking sheet lined with foil or parchment. Toss with olive oil.</a:t>
            </a:r>
          </a:p>
          <a:p>
            <a:r>
              <a:rPr lang="en-US" sz="1500" b="1" dirty="0">
                <a:latin typeface="+mj-lt"/>
              </a:rPr>
              <a:t>Bake:</a:t>
            </a:r>
            <a:r>
              <a:rPr lang="en-US" sz="1500" dirty="0">
                <a:latin typeface="+mj-lt"/>
              </a:rPr>
              <a:t> Oven bake at 415 degrees F for 15 minutes. Mix together the seasonings and sprinkle evenly over the fries. Then flip them and bake an additional 10-15 minutes, or until crisp.</a:t>
            </a:r>
          </a:p>
          <a:p>
            <a:pPr algn="l">
              <a:buFont typeface="Arial" panose="020B0604020202020204" pitchFamily="34" charset="0"/>
              <a:buChar char="•"/>
            </a:pPr>
            <a:endParaRPr lang="en-US" sz="1500" b="0" i="0" dirty="0">
              <a:solidFill>
                <a:srgbClr val="030301"/>
              </a:solidFill>
              <a:effectLst/>
              <a:latin typeface="+mj-lt"/>
            </a:endParaRPr>
          </a:p>
        </p:txBody>
      </p:sp>
      <p:pic>
        <p:nvPicPr>
          <p:cNvPr id="1026" name="Picture 2" descr="Homemade Baked Sweet Potato Fries">
            <a:extLst>
              <a:ext uri="{FF2B5EF4-FFF2-40B4-BE49-F238E27FC236}">
                <a16:creationId xmlns:a16="http://schemas.microsoft.com/office/drawing/2014/main" id="{4FCA3C8A-4489-AEB0-A8EF-5124EC3721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10" t="-4762" b="1"/>
          <a:stretch>
            <a:fillRect/>
          </a:stretch>
        </p:blipFill>
        <p:spPr bwMode="auto">
          <a:xfrm>
            <a:off x="836612" y="5029200"/>
            <a:ext cx="18288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40FA03-9A12-BC1F-3F62-3E1516F5A7AC}"/>
              </a:ext>
            </a:extLst>
          </p:cNvPr>
          <p:cNvSpPr txBox="1"/>
          <p:nvPr/>
        </p:nvSpPr>
        <p:spPr>
          <a:xfrm>
            <a:off x="6169023" y="1771835"/>
            <a:ext cx="5259389" cy="3516347"/>
          </a:xfrm>
          <a:prstGeom prst="rect">
            <a:avLst/>
          </a:prstGeom>
          <a:noFill/>
        </p:spPr>
        <p:txBody>
          <a:bodyPr wrap="square">
            <a:spAutoFit/>
          </a:bodyPr>
          <a:lstStyle/>
          <a:p>
            <a:pPr>
              <a:lnSpc>
                <a:spcPts val="1800"/>
              </a:lnSpc>
              <a:spcBef>
                <a:spcPts val="750"/>
              </a:spcBef>
              <a:spcAft>
                <a:spcPts val="900"/>
              </a:spcAft>
            </a:pPr>
            <a:r>
              <a:rPr lang="en-US" sz="1600" b="1" u="sng" dirty="0">
                <a:solidFill>
                  <a:srgbClr val="030301"/>
                </a:solidFill>
                <a:latin typeface="+mj-lt"/>
              </a:rPr>
              <a:t>KALE AND APPLE SALAD WITH WALNUTS </a:t>
            </a:r>
          </a:p>
          <a:p>
            <a:pPr algn="l">
              <a:lnSpc>
                <a:spcPts val="1800"/>
              </a:lnSpc>
              <a:spcBef>
                <a:spcPts val="750"/>
              </a:spcBef>
              <a:spcAft>
                <a:spcPts val="900"/>
              </a:spcAft>
              <a:buFont typeface="Arial" panose="020B0604020202020204" pitchFamily="34" charset="0"/>
              <a:buChar char="•"/>
            </a:pPr>
            <a:r>
              <a:rPr lang="en-US" sz="1500" b="0" i="0" dirty="0">
                <a:solidFill>
                  <a:srgbClr val="0A0A0A"/>
                </a:solidFill>
                <a:effectLst/>
                <a:latin typeface="+mj-lt"/>
              </a:rPr>
              <a:t>Massage kale leaves with a dressing made of ((applesauce (toss a few apples into a blender or food processor), olive oil, and juice from squeezed lemon)), then toss with chopped apples, mandarin oranges, and walnuts.</a:t>
            </a:r>
          </a:p>
          <a:p>
            <a:pPr algn="l">
              <a:lnSpc>
                <a:spcPts val="1800"/>
              </a:lnSpc>
              <a:spcBef>
                <a:spcPts val="750"/>
              </a:spcBef>
              <a:spcAft>
                <a:spcPts val="900"/>
              </a:spcAft>
              <a:buFont typeface="Arial" panose="020B0604020202020204" pitchFamily="34" charset="0"/>
              <a:buChar char="•"/>
            </a:pPr>
            <a:r>
              <a:rPr lang="en-US" sz="1600" b="1" u="sng" dirty="0">
                <a:solidFill>
                  <a:srgbClr val="030301"/>
                </a:solidFill>
                <a:latin typeface="+mj-lt"/>
              </a:rPr>
              <a:t>SPINACH &amp; MIXED GREENS WITH ALMONDS AND SUNFLOWER SEEDS:</a:t>
            </a:r>
          </a:p>
          <a:p>
            <a:pPr algn="l">
              <a:lnSpc>
                <a:spcPts val="1800"/>
              </a:lnSpc>
              <a:spcBef>
                <a:spcPts val="750"/>
              </a:spcBef>
              <a:spcAft>
                <a:spcPts val="900"/>
              </a:spcAft>
              <a:buFont typeface="Arial" panose="020B0604020202020204" pitchFamily="34" charset="0"/>
              <a:buChar char="•"/>
            </a:pPr>
            <a:r>
              <a:rPr lang="en-US" sz="1500" b="0" i="0" dirty="0">
                <a:solidFill>
                  <a:srgbClr val="0A0A0A"/>
                </a:solidFill>
                <a:effectLst/>
                <a:latin typeface="+mj-lt"/>
              </a:rPr>
              <a:t> Combine spinach and romaine lettuce with clementine segments, celery, and green onions. Top with slivered almonds and raw sunflower seeds, and use an Citrus Herb dressing (made with juice from squeezed oranges, olive oil, Italian herbs).</a:t>
            </a:r>
          </a:p>
        </p:txBody>
      </p:sp>
    </p:spTree>
    <p:extLst>
      <p:ext uri="{BB962C8B-B14F-4D97-AF65-F5344CB8AC3E}">
        <p14:creationId xmlns:p14="http://schemas.microsoft.com/office/powerpoint/2010/main" val="348557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766A1-13C5-CB57-B9AE-EB0C26165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A8666-C542-1E2D-D5C4-D307BB2A77CE}"/>
              </a:ext>
            </a:extLst>
          </p:cNvPr>
          <p:cNvSpPr>
            <a:spLocks noGrp="1"/>
          </p:cNvSpPr>
          <p:nvPr>
            <p:ph type="title"/>
          </p:nvPr>
        </p:nvSpPr>
        <p:spPr>
          <a:xfrm>
            <a:off x="1218882" y="513117"/>
            <a:ext cx="9751060" cy="858483"/>
          </a:xfrm>
        </p:spPr>
        <p:txBody>
          <a:bodyPr>
            <a:normAutofit/>
          </a:bodyPr>
          <a:lstStyle/>
          <a:p>
            <a:r>
              <a:rPr lang="en-US" altLang="en-US" dirty="0"/>
              <a:t>Daniel Fast Quick Snacks</a:t>
            </a:r>
            <a:endParaRPr lang="en-US" dirty="0"/>
          </a:p>
        </p:txBody>
      </p:sp>
      <p:sp>
        <p:nvSpPr>
          <p:cNvPr id="6" name="Rectangle 2">
            <a:extLst>
              <a:ext uri="{FF2B5EF4-FFF2-40B4-BE49-F238E27FC236}">
                <a16:creationId xmlns:a16="http://schemas.microsoft.com/office/drawing/2014/main" id="{D835AD0A-D783-FA41-D27A-9BA9A818005D}"/>
              </a:ext>
            </a:extLst>
          </p:cNvPr>
          <p:cNvSpPr>
            <a:spLocks noChangeArrowheads="1"/>
          </p:cNvSpPr>
          <p:nvPr/>
        </p:nvSpPr>
        <p:spPr bwMode="auto">
          <a:xfrm>
            <a:off x="335592" y="1608849"/>
            <a:ext cx="7587620" cy="4882051"/>
          </a:xfrm>
          <a:prstGeom prst="rect">
            <a:avLst/>
          </a:prstGeom>
          <a:noFill/>
          <a:ln>
            <a:noFill/>
          </a:ln>
          <a:effectLst/>
        </p:spPr>
        <p:txBody>
          <a:bodyPr vert="horz" wrap="square" lIns="0" tIns="57132"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A0A0A"/>
                </a:solidFill>
                <a:effectLst/>
                <a:latin typeface="+mj-lt"/>
              </a:rPr>
              <a:t>Use Daniel Fast compliant items. Use these ideas for quicks snacks for dipping and for wraps!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none" strike="noStrike" cap="none" normalizeH="0" baseline="0" dirty="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700" b="1" dirty="0">
                <a:solidFill>
                  <a:srgbClr val="0A0A0A"/>
                </a:solidFill>
                <a:latin typeface="+mj-lt"/>
              </a:rPr>
              <a:t>Hummus</a:t>
            </a:r>
            <a:r>
              <a:rPr kumimoji="0" lang="en-US" altLang="en-US" sz="1700" b="1" i="0" u="none" strike="noStrike" cap="none" normalizeH="0" baseline="0" dirty="0">
                <a:ln>
                  <a:noFill/>
                </a:ln>
                <a:solidFill>
                  <a:srgbClr val="0A0A0A"/>
                </a:solidFill>
                <a:effectLst/>
                <a:latin typeface="+mj-lt"/>
              </a:rPr>
              <a:t>:</a:t>
            </a:r>
            <a:r>
              <a:rPr kumimoji="0" lang="en-US" altLang="en-US" sz="1700" b="0" i="0" u="none" strike="noStrike" cap="none" normalizeH="0" baseline="0" dirty="0">
                <a:ln>
                  <a:noFill/>
                </a:ln>
                <a:solidFill>
                  <a:srgbClr val="0A0A0A"/>
                </a:solidFill>
                <a:effectLst/>
                <a:latin typeface="+mj-lt"/>
              </a:rPr>
              <a:t> with veggies like carrot sticks, cucumbers, celery and compliant unleavened bread like whole wheat tortillas. </a:t>
            </a:r>
            <a:r>
              <a:rPr lang="en-US" altLang="en-US" sz="1700" dirty="0">
                <a:solidFill>
                  <a:srgbClr val="0A0A0A"/>
                </a:solidFill>
                <a:latin typeface="+mj-lt"/>
              </a:rPr>
              <a:t>Use this quick &amp; easy to make hummus recipe: </a:t>
            </a:r>
            <a:r>
              <a:rPr lang="en-US" altLang="en-US" sz="1700" dirty="0">
                <a:solidFill>
                  <a:srgbClr val="0070C0"/>
                </a:solidFill>
                <a:latin typeface="+mj-lt"/>
                <a:hlinkClick r:id="rId2">
                  <a:extLst>
                    <a:ext uri="{A12FA001-AC4F-418D-AE19-62706E023703}">
                      <ahyp:hlinkClr xmlns:ahyp="http://schemas.microsoft.com/office/drawing/2018/hyperlinkcolor" val="tx"/>
                    </a:ext>
                  </a:extLst>
                </a:hlinkClick>
              </a:rPr>
              <a:t>https://www.thewholesomedish.com/simple-hummus-without-tahini/</a:t>
            </a:r>
            <a:r>
              <a:rPr lang="en-US" altLang="en-US" sz="1700" dirty="0">
                <a:solidFill>
                  <a:srgbClr val="0070C0"/>
                </a:solidFill>
                <a:latin typeface="+mj-lt"/>
              </a:rPr>
              <a:t> </a:t>
            </a:r>
            <a:r>
              <a:rPr kumimoji="0" lang="en-US" altLang="en-US" sz="1700" b="0" i="0" u="none" strike="noStrike" cap="none" normalizeH="0" baseline="0" dirty="0">
                <a:ln>
                  <a:noFill/>
                </a:ln>
                <a:solidFill>
                  <a:srgbClr val="0070C0"/>
                </a:solidFill>
                <a:effectLst/>
                <a:latin typeface="+mj-lt"/>
                <a:hlinkClick r:id="rId2">
                  <a:extLst>
                    <a:ext uri="{A12FA001-AC4F-418D-AE19-62706E023703}">
                      <ahyp:hlinkClr xmlns:ahyp="http://schemas.microsoft.com/office/drawing/2018/hyperlinkcolor" val="tx"/>
                    </a:ext>
                  </a:extLst>
                </a:hlinkClick>
              </a:rPr>
              <a:t>.</a:t>
            </a:r>
            <a:endParaRPr kumimoji="0" lang="en-US" altLang="en-US" sz="1700" b="0" i="0" u="none" strike="noStrike" cap="none" normalizeH="0" baseline="0" dirty="0">
              <a:ln>
                <a:noFill/>
              </a:ln>
              <a:solidFill>
                <a:srgbClr val="0070C0"/>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700" b="0" i="0" u="none" strike="noStrike" cap="none" normalizeH="0" baseline="0" dirty="0">
              <a:ln>
                <a:noFill/>
              </a:ln>
              <a:solidFill>
                <a:srgbClr val="0A0A0A"/>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700" b="1" dirty="0">
                <a:solidFill>
                  <a:srgbClr val="0A0A0A"/>
                </a:solidFill>
                <a:latin typeface="+mj-lt"/>
              </a:rPr>
              <a:t>Peanut or Almond Butter and Apples</a:t>
            </a:r>
            <a:r>
              <a:rPr kumimoji="0" lang="en-US" altLang="en-US" sz="1700" b="1" i="0" u="none" strike="noStrike" cap="none" normalizeH="0" baseline="0" dirty="0">
                <a:ln>
                  <a:noFill/>
                </a:ln>
                <a:solidFill>
                  <a:srgbClr val="0A0A0A"/>
                </a:solidFill>
                <a:effectLst/>
                <a:latin typeface="+mj-lt"/>
              </a:rPr>
              <a:t>:</a:t>
            </a:r>
            <a:r>
              <a:rPr kumimoji="0" lang="en-US" altLang="en-US" sz="1700" b="0" i="0" u="none" strike="noStrike" cap="none" normalizeH="0" baseline="0" dirty="0">
                <a:ln>
                  <a:noFill/>
                </a:ln>
                <a:solidFill>
                  <a:srgbClr val="0A0A0A"/>
                </a:solidFill>
                <a:effectLst/>
                <a:latin typeface="+mj-lt"/>
              </a:rPr>
              <a:t> Slice apples and spread on the nut bu</a:t>
            </a:r>
            <a:r>
              <a:rPr lang="en-US" altLang="en-US" sz="1700" dirty="0">
                <a:solidFill>
                  <a:srgbClr val="0A0A0A"/>
                </a:solidFill>
                <a:latin typeface="+mj-lt"/>
              </a:rPr>
              <a:t>tter</a:t>
            </a:r>
            <a:r>
              <a:rPr kumimoji="0" lang="en-US" altLang="en-US" sz="1700" b="0" i="0" u="none" strike="noStrike" cap="none" normalizeH="0" baseline="0" dirty="0">
                <a:ln>
                  <a:noFill/>
                </a:ln>
                <a:solidFill>
                  <a:srgbClr val="0A0A0A"/>
                </a:solidFill>
                <a:effectLst/>
                <a:latin typeface="+mj-lt"/>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700" b="0" i="0" u="none" strike="noStrike" cap="none" normalizeH="0" baseline="0" dirty="0">
              <a:ln>
                <a:noFill/>
              </a:ln>
              <a:solidFill>
                <a:srgbClr val="0A0A0A"/>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700" b="1" dirty="0">
                <a:solidFill>
                  <a:srgbClr val="0A0A0A"/>
                </a:solidFill>
                <a:latin typeface="+mj-lt"/>
              </a:rPr>
              <a:t>Guacamole</a:t>
            </a:r>
            <a:r>
              <a:rPr kumimoji="0" lang="en-US" altLang="en-US" sz="1700" b="1" i="0" u="none" strike="noStrike" cap="none" normalizeH="0" baseline="0" dirty="0">
                <a:ln>
                  <a:noFill/>
                </a:ln>
                <a:solidFill>
                  <a:srgbClr val="0A0A0A"/>
                </a:solidFill>
                <a:effectLst/>
                <a:latin typeface="+mj-lt"/>
              </a:rPr>
              <a:t>:</a:t>
            </a:r>
            <a:r>
              <a:rPr kumimoji="0" lang="en-US" altLang="en-US" sz="1700" b="0" i="0" u="none" strike="noStrike" cap="none" normalizeH="0" baseline="0" dirty="0">
                <a:ln>
                  <a:noFill/>
                </a:ln>
                <a:solidFill>
                  <a:srgbClr val="0A0A0A"/>
                </a:solidFill>
                <a:effectLst/>
                <a:latin typeface="+mj-lt"/>
              </a:rPr>
              <a:t> </a:t>
            </a:r>
            <a:r>
              <a:rPr lang="en-US" altLang="en-US" sz="1700" dirty="0">
                <a:solidFill>
                  <a:srgbClr val="0A0A0A"/>
                </a:solidFill>
                <a:latin typeface="+mj-lt"/>
              </a:rPr>
              <a:t>mashed avocado with diced onion, chopped cilantro, chopped tomatoes, serrano or jalapeno pepper, fresh lime juice and a pinch of salt. Directions at </a:t>
            </a:r>
            <a:r>
              <a:rPr lang="en-US" altLang="en-US" sz="1700" dirty="0">
                <a:solidFill>
                  <a:srgbClr val="0070C0"/>
                </a:solidFill>
                <a:latin typeface="+mj-lt"/>
                <a:hlinkClick r:id="rId3">
                  <a:extLst>
                    <a:ext uri="{A12FA001-AC4F-418D-AE19-62706E023703}">
                      <ahyp:hlinkClr xmlns:ahyp="http://schemas.microsoft.com/office/drawing/2018/hyperlinkcolor" val="tx"/>
                    </a:ext>
                  </a:extLst>
                </a:hlinkClick>
              </a:rPr>
              <a:t>recipe best-ever-guacamole</a:t>
            </a:r>
            <a:endParaRPr lang="en-US" altLang="en-US" sz="1700" dirty="0">
              <a:solidFill>
                <a:srgbClr val="0070C0"/>
              </a:solidFill>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700" dirty="0">
              <a:solidFill>
                <a:srgbClr val="0A0A0A"/>
              </a:solidFill>
              <a:latin typeface="+mj-lt"/>
            </a:endParaRPr>
          </a:p>
          <a:p>
            <a:pPr lvl="1" defTabSz="914400">
              <a:buFontTx/>
              <a:buChar char="•"/>
            </a:pPr>
            <a:r>
              <a:rPr lang="en-US" altLang="en-US" sz="1700" dirty="0">
                <a:solidFill>
                  <a:srgbClr val="0A0A0A"/>
                </a:solidFill>
                <a:latin typeface="+mj-lt"/>
              </a:rPr>
              <a:t>In the oven toast whole wheat tortillas dusted with </a:t>
            </a:r>
            <a:r>
              <a:rPr lang="en-US" altLang="en-US" sz="1700" dirty="0" err="1">
                <a:solidFill>
                  <a:srgbClr val="0A0A0A"/>
                </a:solidFill>
                <a:latin typeface="+mj-lt"/>
              </a:rPr>
              <a:t>chile</a:t>
            </a:r>
            <a:r>
              <a:rPr lang="en-US" altLang="en-US" sz="1700" dirty="0">
                <a:solidFill>
                  <a:srgbClr val="0A0A0A"/>
                </a:solidFill>
                <a:latin typeface="+mj-lt"/>
              </a:rPr>
              <a:t> powder and small amount of olive oil and cut into wedges. Serve with the tortilla and your choice of cut vegetables. </a:t>
            </a:r>
            <a:r>
              <a:rPr kumimoji="0" lang="en-US" altLang="en-US" sz="1700" b="0" i="0" u="none" strike="noStrike" cap="none" normalizeH="0" baseline="0" dirty="0">
                <a:ln>
                  <a:noFill/>
                </a:ln>
                <a:solidFill>
                  <a:srgbClr val="0A0A0A"/>
                </a:solidFill>
                <a:effectLst/>
                <a:latin typeface="+mj-lt"/>
              </a:rPr>
              <a:t> </a:t>
            </a:r>
          </a:p>
        </p:txBody>
      </p:sp>
      <p:pic>
        <p:nvPicPr>
          <p:cNvPr id="4098" name="Picture 2" descr="Guacamole and Baked Tortilla Chips ...">
            <a:extLst>
              <a:ext uri="{FF2B5EF4-FFF2-40B4-BE49-F238E27FC236}">
                <a16:creationId xmlns:a16="http://schemas.microsoft.com/office/drawing/2014/main" id="{8E3CD5C9-FDAC-7B16-759F-E50C60817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7198" y="3805239"/>
            <a:ext cx="1829354" cy="2749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Minute Hummus Veggie Wrap | Carrots &amp; Cookies">
            <a:extLst>
              <a:ext uri="{FF2B5EF4-FFF2-40B4-BE49-F238E27FC236}">
                <a16:creationId xmlns:a16="http://schemas.microsoft.com/office/drawing/2014/main" id="{7D00E9BE-8AF5-B0D1-85A9-893CA849B9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0744" y="3805240"/>
            <a:ext cx="1839050" cy="27490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pple Slices with Peanut Butter Snack ...">
            <a:extLst>
              <a:ext uri="{FF2B5EF4-FFF2-40B4-BE49-F238E27FC236}">
                <a16:creationId xmlns:a16="http://schemas.microsoft.com/office/drawing/2014/main" id="{573EDC90-E4BA-DD16-C562-A48128369C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0588" y="1752600"/>
            <a:ext cx="1829354" cy="18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2926</TotalTime>
  <Words>1083</Words>
  <Application>Microsoft Office PowerPoint</Application>
  <PresentationFormat>Custom</PresentationFormat>
  <Paragraphs>106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Constantia</vt:lpstr>
      <vt:lpstr>Cooking 16x9</vt:lpstr>
      <vt:lpstr>Daniel Fast Recipes for  The Mt. Zion Pathfinders</vt:lpstr>
      <vt:lpstr>Quick Recipe Links – Eliminate any items that are not Daniel Fast compliant</vt:lpstr>
      <vt:lpstr>Hot Breakfast: Loaded Oatmeal, Loaded Grits, Loaded Skillet Potatoes</vt:lpstr>
      <vt:lpstr>Prayerful Pasta</vt:lpstr>
      <vt:lpstr>Serve Any Veggies on Brown or Wild Rice For a Hearty Meal</vt:lpstr>
      <vt:lpstr>Mexican Stuffed Sweet Potatoes</vt:lpstr>
      <vt:lpstr>Daniel Fast Compliant Stuffed Potato Ideas</vt:lpstr>
      <vt:lpstr>Daniel Fast Fries and Salads</vt:lpstr>
      <vt:lpstr>Daniel Fast Quick Snacks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Clardy Bell, Brenda</dc:creator>
  <cp:lastModifiedBy>Clardy Bell, Brenda</cp:lastModifiedBy>
  <cp:revision>11</cp:revision>
  <dcterms:created xsi:type="dcterms:W3CDTF">2025-12-25T00:36:32Z</dcterms:created>
  <dcterms:modified xsi:type="dcterms:W3CDTF">2025-12-31T04:10:28Z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