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0" r:id="rId1"/>
  </p:sldMasterIdLst>
  <p:notesMasterIdLst>
    <p:notesMasterId r:id="rId24"/>
  </p:notesMasterIdLst>
  <p:sldIdLst>
    <p:sldId id="257" r:id="rId2"/>
    <p:sldId id="271" r:id="rId3"/>
    <p:sldId id="272" r:id="rId4"/>
    <p:sldId id="265" r:id="rId5"/>
    <p:sldId id="266" r:id="rId6"/>
    <p:sldId id="275" r:id="rId7"/>
    <p:sldId id="284" r:id="rId8"/>
    <p:sldId id="311" r:id="rId9"/>
    <p:sldId id="312" r:id="rId10"/>
    <p:sldId id="314" r:id="rId11"/>
    <p:sldId id="315" r:id="rId12"/>
    <p:sldId id="317" r:id="rId13"/>
    <p:sldId id="318" r:id="rId14"/>
    <p:sldId id="281" r:id="rId15"/>
    <p:sldId id="283" r:id="rId16"/>
    <p:sldId id="320" r:id="rId17"/>
    <p:sldId id="286" r:id="rId18"/>
    <p:sldId id="291" r:id="rId19"/>
    <p:sldId id="292" r:id="rId20"/>
    <p:sldId id="319" r:id="rId21"/>
    <p:sldId id="308" r:id="rId22"/>
    <p:sldId id="303" r:id="rId23"/>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61" autoAdjust="0"/>
  </p:normalViewPr>
  <p:slideViewPr>
    <p:cSldViewPr>
      <p:cViewPr>
        <p:scale>
          <a:sx n="75" d="100"/>
          <a:sy n="75" d="100"/>
        </p:scale>
        <p:origin x="-172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a:defRPr sz="1200"/>
            </a:lvl1pPr>
          </a:lstStyle>
          <a:p>
            <a:fld id="{1BD16D0A-B31F-4E83-8E06-8F6F55176D3D}" type="datetimeFigureOut">
              <a:rPr lang="en-US" smtClean="0"/>
              <a:t>10/12/15</a:t>
            </a:fld>
            <a:endParaRPr lang="en-US" dirty="0"/>
          </a:p>
        </p:txBody>
      </p:sp>
      <p:sp>
        <p:nvSpPr>
          <p:cNvPr id="4" name="Slide Image Placeholder 3"/>
          <p:cNvSpPr>
            <a:spLocks noGrp="1" noRot="1" noChangeAspect="1"/>
          </p:cNvSpPr>
          <p:nvPr>
            <p:ph type="sldImg" idx="2"/>
          </p:nvPr>
        </p:nvSpPr>
        <p:spPr>
          <a:xfrm>
            <a:off x="2941638" y="514350"/>
            <a:ext cx="3430587"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1440" tIns="45720" rIns="91440" bIns="45720" rtlCol="0" anchor="b"/>
          <a:lstStyle>
            <a:lvl1pPr algn="r">
              <a:defRPr sz="1200"/>
            </a:lvl1pPr>
          </a:lstStyle>
          <a:p>
            <a:fld id="{23D14F3A-C08D-486E-8A55-47DAFB9E091B}" type="slidenum">
              <a:rPr lang="en-US" smtClean="0"/>
              <a:t>‹#›</a:t>
            </a:fld>
            <a:endParaRPr lang="en-US" dirty="0"/>
          </a:p>
        </p:txBody>
      </p:sp>
    </p:spTree>
    <p:extLst>
      <p:ext uri="{BB962C8B-B14F-4D97-AF65-F5344CB8AC3E}">
        <p14:creationId xmlns:p14="http://schemas.microsoft.com/office/powerpoint/2010/main" val="45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4338" y="377825"/>
            <a:ext cx="2352675" cy="1765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57%</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10</a:t>
            </a:fld>
            <a:endParaRPr lang="en-US" dirty="0"/>
          </a:p>
        </p:txBody>
      </p:sp>
    </p:spTree>
    <p:extLst>
      <p:ext uri="{BB962C8B-B14F-4D97-AF65-F5344CB8AC3E}">
        <p14:creationId xmlns:p14="http://schemas.microsoft.com/office/powerpoint/2010/main" val="187483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while male-to-male</a:t>
            </a:r>
            <a:r>
              <a:rPr lang="en-US" baseline="0" dirty="0" smtClean="0"/>
              <a:t> bullying is the most prevalent, 58% of the times females are the target (female-to-female (30%) + male-to-female (28%) = 58%)</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11</a:t>
            </a:fld>
            <a:endParaRPr lang="en-US" dirty="0"/>
          </a:p>
        </p:txBody>
      </p:sp>
    </p:spTree>
    <p:extLst>
      <p:ext uri="{BB962C8B-B14F-4D97-AF65-F5344CB8AC3E}">
        <p14:creationId xmlns:p14="http://schemas.microsoft.com/office/powerpoint/2010/main" val="244299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 0</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12</a:t>
            </a:fld>
            <a:endParaRPr lang="en-US" dirty="0"/>
          </a:p>
        </p:txBody>
      </p:sp>
    </p:spTree>
    <p:extLst>
      <p:ext uri="{BB962C8B-B14F-4D97-AF65-F5344CB8AC3E}">
        <p14:creationId xmlns:p14="http://schemas.microsoft.com/office/powerpoint/2010/main" val="1874831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65%</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13</a:t>
            </a:fld>
            <a:endParaRPr lang="en-US" dirty="0"/>
          </a:p>
        </p:txBody>
      </p:sp>
    </p:spTree>
    <p:extLst>
      <p:ext uri="{BB962C8B-B14F-4D97-AF65-F5344CB8AC3E}">
        <p14:creationId xmlns:p14="http://schemas.microsoft.com/office/powerpoint/2010/main" val="1874831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review . . . Of course, physical assault or harassment</a:t>
            </a:r>
            <a:r>
              <a:rPr lang="en-US" baseline="0" dirty="0" smtClean="0"/>
              <a:t> because you are a protected class is a crime. Sadly these other things are not crimes and may or may not be addressed in company HR policies. (Click)   </a:t>
            </a:r>
            <a:r>
              <a:rPr lang="en-US" b="1" baseline="0" dirty="0" smtClean="0"/>
              <a:t>REMOVE THIS SLIDE?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14</a:t>
            </a:fld>
            <a:endParaRPr lang="en-US" dirty="0"/>
          </a:p>
        </p:txBody>
      </p:sp>
    </p:spTree>
    <p:extLst>
      <p:ext uri="{BB962C8B-B14F-4D97-AF65-F5344CB8AC3E}">
        <p14:creationId xmlns:p14="http://schemas.microsoft.com/office/powerpoint/2010/main" val="225034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(Ask</a:t>
            </a:r>
            <a:r>
              <a:rPr lang="en-US" baseline="0" dirty="0" smtClean="0"/>
              <a:t>) Now that we’ve done work to define bullying, let’s ask again - </a:t>
            </a:r>
            <a:r>
              <a:rPr lang="en-US" dirty="0" smtClean="0"/>
              <a:t>who here has experienced</a:t>
            </a:r>
            <a:r>
              <a:rPr lang="en-US" baseline="0" dirty="0" smtClean="0"/>
              <a:t> or witnessed workplace bullying?  If you changed your answer, why?</a:t>
            </a:r>
          </a:p>
          <a:p>
            <a:endParaRPr lang="en-US" baseline="0" dirty="0" smtClean="0"/>
          </a:p>
          <a:p>
            <a:r>
              <a:rPr lang="en-US" b="1" baseline="0" dirty="0" smtClean="0"/>
              <a:t>INSERT SKIT ON DEFINITION OF MOBBING?</a:t>
            </a:r>
          </a:p>
          <a:p>
            <a:endParaRPr lang="en-US" baseline="0" dirty="0"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42" eaLnBrk="0" hangingPunct="0">
              <a:defRPr sz="2000">
                <a:solidFill>
                  <a:schemeClr val="tx1"/>
                </a:solidFill>
                <a:latin typeface="Calibri" pitchFamily="34" charset="0"/>
                <a:cs typeface="Arial" pitchFamily="34" charset="0"/>
              </a:defRPr>
            </a:lvl1pPr>
            <a:lvl2pPr marL="734527" indent="-282512" defTabSz="908742" eaLnBrk="0" hangingPunct="0">
              <a:defRPr sz="2000">
                <a:solidFill>
                  <a:schemeClr val="tx1"/>
                </a:solidFill>
                <a:latin typeface="Calibri" pitchFamily="34" charset="0"/>
                <a:cs typeface="Arial" pitchFamily="34" charset="0"/>
              </a:defRPr>
            </a:lvl2pPr>
            <a:lvl3pPr marL="1130042" indent="-226008" defTabSz="908742" eaLnBrk="0" hangingPunct="0">
              <a:defRPr sz="2000">
                <a:solidFill>
                  <a:schemeClr val="tx1"/>
                </a:solidFill>
                <a:latin typeface="Calibri" pitchFamily="34" charset="0"/>
                <a:cs typeface="Arial" pitchFamily="34" charset="0"/>
              </a:defRPr>
            </a:lvl3pPr>
            <a:lvl4pPr marL="1582060" indent="-226008" defTabSz="908742" eaLnBrk="0" hangingPunct="0">
              <a:defRPr sz="2000">
                <a:solidFill>
                  <a:schemeClr val="tx1"/>
                </a:solidFill>
                <a:latin typeface="Calibri" pitchFamily="34" charset="0"/>
                <a:cs typeface="Arial" pitchFamily="34" charset="0"/>
              </a:defRPr>
            </a:lvl4pPr>
            <a:lvl5pPr marL="2034077" indent="-226008" defTabSz="908742" eaLnBrk="0" hangingPunct="0">
              <a:defRPr sz="2000">
                <a:solidFill>
                  <a:schemeClr val="tx1"/>
                </a:solidFill>
                <a:latin typeface="Calibri" pitchFamily="34" charset="0"/>
                <a:cs typeface="Arial" pitchFamily="34" charset="0"/>
              </a:defRPr>
            </a:lvl5pPr>
            <a:lvl6pPr marL="2486094" indent="-226008" defTabSz="908742" eaLnBrk="0" fontAlgn="base" hangingPunct="0">
              <a:spcBef>
                <a:spcPct val="0"/>
              </a:spcBef>
              <a:spcAft>
                <a:spcPct val="0"/>
              </a:spcAft>
              <a:defRPr sz="2000">
                <a:solidFill>
                  <a:schemeClr val="tx1"/>
                </a:solidFill>
                <a:latin typeface="Calibri" pitchFamily="34" charset="0"/>
                <a:cs typeface="Arial" pitchFamily="34" charset="0"/>
              </a:defRPr>
            </a:lvl6pPr>
            <a:lvl7pPr marL="2938110" indent="-226008" defTabSz="908742" eaLnBrk="0" fontAlgn="base" hangingPunct="0">
              <a:spcBef>
                <a:spcPct val="0"/>
              </a:spcBef>
              <a:spcAft>
                <a:spcPct val="0"/>
              </a:spcAft>
              <a:defRPr sz="2000">
                <a:solidFill>
                  <a:schemeClr val="tx1"/>
                </a:solidFill>
                <a:latin typeface="Calibri" pitchFamily="34" charset="0"/>
                <a:cs typeface="Arial" pitchFamily="34" charset="0"/>
              </a:defRPr>
            </a:lvl7pPr>
            <a:lvl8pPr marL="3390126" indent="-226008" defTabSz="908742" eaLnBrk="0" fontAlgn="base" hangingPunct="0">
              <a:spcBef>
                <a:spcPct val="0"/>
              </a:spcBef>
              <a:spcAft>
                <a:spcPct val="0"/>
              </a:spcAft>
              <a:defRPr sz="2000">
                <a:solidFill>
                  <a:schemeClr val="tx1"/>
                </a:solidFill>
                <a:latin typeface="Calibri" pitchFamily="34" charset="0"/>
                <a:cs typeface="Arial" pitchFamily="34" charset="0"/>
              </a:defRPr>
            </a:lvl8pPr>
            <a:lvl9pPr marL="3842144" indent="-226008" defTabSz="908742"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fld id="{665EEE63-0A59-4F17-929C-6B83239AD85C}" type="slidenum">
              <a:rPr lang="fr-FR" sz="1200">
                <a:solidFill>
                  <a:srgbClr val="000000"/>
                </a:solidFill>
                <a:latin typeface="Times New Roman" pitchFamily="18" charset="0"/>
              </a:rPr>
              <a:pPr eaLnBrk="1" hangingPunct="1"/>
              <a:t>15</a:t>
            </a:fld>
            <a:endParaRPr lang="fr-FR" sz="1200" dirty="0">
              <a:solidFill>
                <a:srgbClr val="000000"/>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the difference between bullying and mobbing? (Take</a:t>
            </a:r>
            <a:r>
              <a:rPr lang="en-US" baseline="0" dirty="0" smtClean="0"/>
              <a:t> a</a:t>
            </a:r>
            <a:r>
              <a:rPr lang="en-US" dirty="0" smtClean="0"/>
              <a:t> few shouts outs.) </a:t>
            </a:r>
            <a:r>
              <a:rPr lang="en-US" b="1" dirty="0" smtClean="0"/>
              <a:t>Let’s watch</a:t>
            </a:r>
            <a:r>
              <a:rPr lang="en-US" b="1" baseline="0" dirty="0" smtClean="0"/>
              <a:t> this skit and see if you can figure it out. SKIT.</a:t>
            </a:r>
          </a:p>
          <a:p>
            <a:endParaRPr lang="en-US" b="1" baseline="0" dirty="0" smtClean="0"/>
          </a:p>
          <a:p>
            <a:r>
              <a:rPr lang="en-US" b="0" baseline="0" dirty="0" smtClean="0"/>
              <a:t>Mobbing is bullying on steroids. It’s when a group of workers choose a target to ridicule and humiliate. It occurs most frequently to women, ages 32 – 55, and they often end of up leaving their jobs. It </a:t>
            </a:r>
            <a:r>
              <a:rPr lang="en-US" sz="1200" kern="1200" dirty="0" smtClean="0">
                <a:solidFill>
                  <a:schemeClr val="tx1"/>
                </a:solidFill>
                <a:latin typeface="+mn-lt"/>
                <a:ea typeface="+mn-ea"/>
                <a:cs typeface="+mn-cs"/>
              </a:rPr>
              <a:t>takes away a person’s safety in the world, dignity, identity and belonging and damages his or her mental and physical health.</a:t>
            </a:r>
            <a:r>
              <a:rPr lang="en-US" sz="1200" kern="1200" baseline="0" dirty="0" smtClean="0">
                <a:solidFill>
                  <a:schemeClr val="tx1"/>
                </a:solidFill>
                <a:latin typeface="+mn-lt"/>
                <a:ea typeface="+mn-ea"/>
                <a:cs typeface="+mn-cs"/>
              </a:rPr>
              <a:t> About 30% of bullying is mobbing.</a:t>
            </a:r>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23D14F3A-C08D-486E-8A55-47DAFB9E091B}" type="slidenum">
              <a:rPr lang="en-US" smtClean="0"/>
              <a:t>16</a:t>
            </a:fld>
            <a:endParaRPr lang="en-US" dirty="0"/>
          </a:p>
        </p:txBody>
      </p:sp>
    </p:spTree>
    <p:extLst>
      <p:ext uri="{BB962C8B-B14F-4D97-AF65-F5344CB8AC3E}">
        <p14:creationId xmlns:p14="http://schemas.microsoft.com/office/powerpoint/2010/main" val="184013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Bullying has a cost. What impacts do you think bullying has on individuals?</a:t>
            </a:r>
            <a:r>
              <a:rPr lang="en-US" baseline="0" dirty="0" smtClean="0"/>
              <a:t> Group brainstorm for a few minutes. Shout outs.</a:t>
            </a:r>
            <a:endParaRPr lang="en-US" dirty="0"/>
          </a:p>
        </p:txBody>
      </p:sp>
      <p:sp>
        <p:nvSpPr>
          <p:cNvPr id="4" name="Slide Number Placeholder 3"/>
          <p:cNvSpPr>
            <a:spLocks noGrp="1"/>
          </p:cNvSpPr>
          <p:nvPr>
            <p:ph type="sldNum" sz="quarter" idx="10"/>
          </p:nvPr>
        </p:nvSpPr>
        <p:spPr/>
        <p:txBody>
          <a:bodyPr/>
          <a:lstStyle/>
          <a:p>
            <a:pPr>
              <a:defRPr/>
            </a:pPr>
            <a:fld id="{98EE5480-AAFF-4484-A690-47792ED6A7D2}" type="slidenum">
              <a:rPr lang="en-US" smtClean="0"/>
              <a:pPr>
                <a:defRPr/>
              </a:pPr>
              <a:t>17</a:t>
            </a:fld>
            <a:endParaRPr lang="en-US" dirty="0"/>
          </a:p>
        </p:txBody>
      </p:sp>
    </p:spTree>
    <p:extLst>
      <p:ext uri="{BB962C8B-B14F-4D97-AF65-F5344CB8AC3E}">
        <p14:creationId xmlns:p14="http://schemas.microsoft.com/office/powerpoint/2010/main" val="178147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760" indent="-285678">
              <a:defRPr sz="2400">
                <a:solidFill>
                  <a:schemeClr val="tx1"/>
                </a:solidFill>
                <a:latin typeface="Arial" pitchFamily="34" charset="0"/>
                <a:ea typeface="ＭＳ Ｐゴシック" pitchFamily="34" charset="-128"/>
              </a:defRPr>
            </a:lvl2pPr>
            <a:lvl3pPr marL="1142707" indent="-228541">
              <a:defRPr sz="2400">
                <a:solidFill>
                  <a:schemeClr val="tx1"/>
                </a:solidFill>
                <a:latin typeface="Arial" pitchFamily="34" charset="0"/>
                <a:ea typeface="ＭＳ Ｐゴシック" pitchFamily="34" charset="-128"/>
              </a:defRPr>
            </a:lvl3pPr>
            <a:lvl4pPr marL="1599790" indent="-228541">
              <a:defRPr sz="2400">
                <a:solidFill>
                  <a:schemeClr val="tx1"/>
                </a:solidFill>
                <a:latin typeface="Arial" pitchFamily="34" charset="0"/>
                <a:ea typeface="ＭＳ Ｐゴシック" pitchFamily="34" charset="-128"/>
              </a:defRPr>
            </a:lvl4pPr>
            <a:lvl5pPr marL="2056871" indent="-228541">
              <a:defRPr sz="2400">
                <a:solidFill>
                  <a:schemeClr val="tx1"/>
                </a:solidFill>
                <a:latin typeface="Arial" pitchFamily="34" charset="0"/>
                <a:ea typeface="ＭＳ Ｐゴシック" pitchFamily="34" charset="-128"/>
              </a:defRPr>
            </a:lvl5pPr>
            <a:lvl6pPr marL="2513956" indent="-22854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039" indent="-22854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120" indent="-22854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204" indent="-22854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5D78AFD-C3AA-49F6-B9B1-0E14AE23EB1E}" type="slidenum">
              <a:rPr lang="en-US" sz="1200"/>
              <a:pPr/>
              <a:t>18</a:t>
            </a:fld>
            <a:endParaRPr lang="en-US" sz="1200" dirty="0"/>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p:spPr>
        <p:txBody>
          <a:bodyPr/>
          <a:lstStyle/>
          <a:p>
            <a:pPr eaLnBrk="1" hangingPunct="1">
              <a:lnSpc>
                <a:spcPct val="90000"/>
              </a:lnSpc>
              <a:spcBef>
                <a:spcPts val="1800"/>
              </a:spcBef>
              <a:buSzPct val="80000"/>
              <a:buFontTx/>
              <a:buNone/>
            </a:pPr>
            <a:r>
              <a:rPr lang="en-US" dirty="0" smtClean="0">
                <a:latin typeface="Helvetica" charset="0"/>
              </a:rPr>
              <a:t>It’s not just the person being bullied that pays the price. Coworkers also are harmed. (Click)</a:t>
            </a:r>
          </a:p>
          <a:p>
            <a:pPr eaLnBrk="1" hangingPunct="1">
              <a:lnSpc>
                <a:spcPct val="90000"/>
              </a:lnSpc>
              <a:spcBef>
                <a:spcPts val="1800"/>
              </a:spcBef>
              <a:buSzPct val="80000"/>
              <a:buFontTx/>
              <a:buNone/>
            </a:pPr>
            <a:endParaRPr lang="en-US" dirty="0" smtClean="0">
              <a:latin typeface="Helvetica" charset="0"/>
            </a:endParaRPr>
          </a:p>
          <a:p>
            <a:pPr eaLnBrk="1" hangingPunct="1">
              <a:buFontTx/>
              <a:buNone/>
            </a:pPr>
            <a:endParaRPr lang="en-US" dirty="0" smtClean="0">
              <a:latin typeface="Helvetica"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760" indent="-285678">
              <a:defRPr sz="2400">
                <a:solidFill>
                  <a:schemeClr val="tx1"/>
                </a:solidFill>
                <a:latin typeface="Arial" pitchFamily="34" charset="0"/>
                <a:ea typeface="ＭＳ Ｐゴシック" pitchFamily="34" charset="-128"/>
              </a:defRPr>
            </a:lvl2pPr>
            <a:lvl3pPr marL="1142707" indent="-228541">
              <a:defRPr sz="2400">
                <a:solidFill>
                  <a:schemeClr val="tx1"/>
                </a:solidFill>
                <a:latin typeface="Arial" pitchFamily="34" charset="0"/>
                <a:ea typeface="ＭＳ Ｐゴシック" pitchFamily="34" charset="-128"/>
              </a:defRPr>
            </a:lvl3pPr>
            <a:lvl4pPr marL="1599790" indent="-228541">
              <a:defRPr sz="2400">
                <a:solidFill>
                  <a:schemeClr val="tx1"/>
                </a:solidFill>
                <a:latin typeface="Arial" pitchFamily="34" charset="0"/>
                <a:ea typeface="ＭＳ Ｐゴシック" pitchFamily="34" charset="-128"/>
              </a:defRPr>
            </a:lvl4pPr>
            <a:lvl5pPr marL="2056871" indent="-228541">
              <a:defRPr sz="2400">
                <a:solidFill>
                  <a:schemeClr val="tx1"/>
                </a:solidFill>
                <a:latin typeface="Arial" pitchFamily="34" charset="0"/>
                <a:ea typeface="ＭＳ Ｐゴシック" pitchFamily="34" charset="-128"/>
              </a:defRPr>
            </a:lvl5pPr>
            <a:lvl6pPr marL="2513956" indent="-228541"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039" indent="-228541"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120" indent="-228541"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204" indent="-228541"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B76BCBD-33DD-4598-9E60-195D4CFD7366}" type="slidenum">
              <a:rPr lang="en-US" sz="1200"/>
              <a:pPr/>
              <a:t>19</a:t>
            </a:fld>
            <a:endParaRPr 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dirty="0" smtClean="0">
                <a:latin typeface="Times" charset="0"/>
              </a:rPr>
              <a:t>Why should the employer care about this? Does it cost them? Of course (Click) This list makes in obvious why it is in the employers interest to not allow bullying – and yet they do. Why? They don’t know about it. They don’t know what to do about it. They are bullies themselves and like that atmosphere, etc. </a:t>
            </a:r>
          </a:p>
          <a:p>
            <a:pPr eaLnBrk="1" hangingPunct="1"/>
            <a:endParaRPr lang="en-US" dirty="0" smtClean="0">
              <a:latin typeface="Times" charset="0"/>
            </a:endParaRPr>
          </a:p>
          <a:p>
            <a:pPr eaLnBrk="1" hangingPunct="1"/>
            <a:r>
              <a:rPr lang="en-US" dirty="0" smtClean="0">
                <a:latin typeface="Times" charset="0"/>
              </a:rPr>
              <a:t>Pointing out</a:t>
            </a:r>
            <a:r>
              <a:rPr lang="en-US" baseline="0" dirty="0" smtClean="0">
                <a:latin typeface="Times" charset="0"/>
              </a:rPr>
              <a:t> the cost of bullying to our employers </a:t>
            </a:r>
            <a:r>
              <a:rPr lang="en-US" baseline="0" dirty="0" err="1" smtClean="0">
                <a:latin typeface="Times" charset="0"/>
              </a:rPr>
              <a:t>ss</a:t>
            </a:r>
            <a:r>
              <a:rPr lang="en-US" baseline="0" dirty="0" smtClean="0">
                <a:latin typeface="Times" charset="0"/>
              </a:rPr>
              <a:t> is an appropriate role for a union. It’s taking responsibility for the success of the workplace as well as the well-being of the workers.  </a:t>
            </a:r>
            <a:r>
              <a:rPr lang="en-US" b="1" baseline="0" dirty="0" smtClean="0">
                <a:latin typeface="Times" charset="0"/>
              </a:rPr>
              <a:t>REMOVE THIS SLIDE?</a:t>
            </a:r>
            <a:endParaRPr lang="en-US" dirty="0"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this training WON’T provide – a silver bullet answer. This</a:t>
            </a:r>
            <a:r>
              <a:rPr lang="en-US" baseline="0" dirty="0" smtClean="0"/>
              <a:t> is a very difficult and complex issue.</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2</a:t>
            </a:fld>
            <a:endParaRPr lang="en-US" dirty="0"/>
          </a:p>
        </p:txBody>
      </p:sp>
    </p:spTree>
    <p:extLst>
      <p:ext uri="{BB962C8B-B14F-4D97-AF65-F5344CB8AC3E}">
        <p14:creationId xmlns:p14="http://schemas.microsoft.com/office/powerpoint/2010/main" val="221495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already have taken steps in your union to deal with this so now is our time to share what’s worked. Turn</a:t>
            </a:r>
            <a:r>
              <a:rPr lang="en-US" baseline="0" dirty="0" smtClean="0"/>
              <a:t> your chairs so you are talking to two or three people around you.</a:t>
            </a:r>
            <a:r>
              <a:rPr lang="en-US" dirty="0" smtClean="0"/>
              <a:t>, First, discuss all the things you </a:t>
            </a:r>
            <a:r>
              <a:rPr lang="en-US" baseline="0" dirty="0" smtClean="0"/>
              <a:t>as an </a:t>
            </a:r>
            <a:r>
              <a:rPr lang="en-US" b="1" baseline="0" dirty="0" smtClean="0"/>
              <a:t>individual</a:t>
            </a:r>
            <a:r>
              <a:rPr lang="en-US" baseline="0" dirty="0" smtClean="0"/>
              <a:t> union activist, officer or member can do. What can or has </a:t>
            </a:r>
            <a:r>
              <a:rPr lang="en-US" b="1" baseline="0" dirty="0" smtClean="0"/>
              <a:t>your union </a:t>
            </a:r>
            <a:r>
              <a:rPr lang="en-US" baseline="0" dirty="0" smtClean="0"/>
              <a:t>done collectively</a:t>
            </a:r>
            <a:r>
              <a:rPr lang="en-US" baseline="0" smtClean="0"/>
              <a:t>? </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20</a:t>
            </a:fld>
            <a:endParaRPr lang="en-US" dirty="0"/>
          </a:p>
        </p:txBody>
      </p:sp>
    </p:spTree>
    <p:extLst>
      <p:ext uri="{BB962C8B-B14F-4D97-AF65-F5344CB8AC3E}">
        <p14:creationId xmlns:p14="http://schemas.microsoft.com/office/powerpoint/2010/main" val="1169625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	</a:t>
            </a:r>
            <a:r>
              <a:rPr lang="en-US" sz="1200" b="1" kern="1200" dirty="0" smtClean="0">
                <a:solidFill>
                  <a:schemeClr val="tx1"/>
                </a:solidFill>
                <a:effectLst/>
                <a:latin typeface="+mn-lt"/>
                <a:ea typeface="+mn-ea"/>
                <a:cs typeface="+mn-cs"/>
              </a:rPr>
              <a:t>Handout: </a:t>
            </a:r>
            <a:r>
              <a:rPr lang="en-US" sz="1200" kern="1200" dirty="0" smtClean="0">
                <a:solidFill>
                  <a:schemeClr val="tx1"/>
                </a:solidFill>
                <a:effectLst/>
                <a:latin typeface="+mn-lt"/>
                <a:ea typeface="+mn-ea"/>
                <a:cs typeface="+mn-cs"/>
              </a:rPr>
              <a:t>Workplace Bullying and Disruptive Behavior: What Everyone Needs to Know</a:t>
            </a:r>
          </a:p>
          <a:p>
            <a:pPr lvl="0"/>
            <a:r>
              <a:rPr lang="en-US" sz="1200" b="1" kern="1200" dirty="0" smtClean="0">
                <a:solidFill>
                  <a:schemeClr val="tx1"/>
                </a:solidFill>
                <a:effectLst/>
                <a:latin typeface="+mn-lt"/>
                <a:ea typeface="+mn-ea"/>
                <a:cs typeface="+mn-cs"/>
              </a:rPr>
              <a:t>	Handout:</a:t>
            </a:r>
            <a:r>
              <a:rPr lang="en-US" sz="1200" kern="1200" dirty="0" smtClean="0">
                <a:solidFill>
                  <a:schemeClr val="tx1"/>
                </a:solidFill>
                <a:effectLst/>
                <a:latin typeface="+mn-lt"/>
                <a:ea typeface="+mn-ea"/>
                <a:cs typeface="+mn-cs"/>
              </a:rPr>
              <a:t> Tips for Union Action on Bullying</a:t>
            </a:r>
          </a:p>
          <a:p>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21</a:t>
            </a:fld>
            <a:endParaRPr lang="en-US" dirty="0"/>
          </a:p>
        </p:txBody>
      </p:sp>
    </p:spTree>
    <p:extLst>
      <p:ext uri="{BB962C8B-B14F-4D97-AF65-F5344CB8AC3E}">
        <p14:creationId xmlns:p14="http://schemas.microsoft.com/office/powerpoint/2010/main" val="3296054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005" y="2215662"/>
            <a:ext cx="7861856" cy="4405856"/>
          </a:xfrm>
        </p:spPr>
        <p:txBody>
          <a:bodyPr>
            <a:noAutofit/>
          </a:bodyPr>
          <a:lstStyle/>
          <a:p>
            <a:pPr>
              <a:lnSpc>
                <a:spcPct val="85000"/>
              </a:lnSpc>
              <a:spcAft>
                <a:spcPts val="300"/>
              </a:spcAft>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Who here believes they have experienced</a:t>
            </a:r>
            <a:r>
              <a:rPr lang="en-US" baseline="0" dirty="0" smtClean="0"/>
              <a:t> or witnessed workplace bullying? </a:t>
            </a:r>
            <a:endParaRPr lang="en-US" dirty="0"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742" eaLnBrk="0" hangingPunct="0">
              <a:defRPr sz="2000">
                <a:solidFill>
                  <a:schemeClr val="tx1"/>
                </a:solidFill>
                <a:latin typeface="Calibri" pitchFamily="34" charset="0"/>
                <a:cs typeface="Arial" pitchFamily="34" charset="0"/>
              </a:defRPr>
            </a:lvl1pPr>
            <a:lvl2pPr marL="734527" indent="-282512" defTabSz="908742" eaLnBrk="0" hangingPunct="0">
              <a:defRPr sz="2000">
                <a:solidFill>
                  <a:schemeClr val="tx1"/>
                </a:solidFill>
                <a:latin typeface="Calibri" pitchFamily="34" charset="0"/>
                <a:cs typeface="Arial" pitchFamily="34" charset="0"/>
              </a:defRPr>
            </a:lvl2pPr>
            <a:lvl3pPr marL="1130042" indent="-226008" defTabSz="908742" eaLnBrk="0" hangingPunct="0">
              <a:defRPr sz="2000">
                <a:solidFill>
                  <a:schemeClr val="tx1"/>
                </a:solidFill>
                <a:latin typeface="Calibri" pitchFamily="34" charset="0"/>
                <a:cs typeface="Arial" pitchFamily="34" charset="0"/>
              </a:defRPr>
            </a:lvl3pPr>
            <a:lvl4pPr marL="1582060" indent="-226008" defTabSz="908742" eaLnBrk="0" hangingPunct="0">
              <a:defRPr sz="2000">
                <a:solidFill>
                  <a:schemeClr val="tx1"/>
                </a:solidFill>
                <a:latin typeface="Calibri" pitchFamily="34" charset="0"/>
                <a:cs typeface="Arial" pitchFamily="34" charset="0"/>
              </a:defRPr>
            </a:lvl4pPr>
            <a:lvl5pPr marL="2034077" indent="-226008" defTabSz="908742" eaLnBrk="0" hangingPunct="0">
              <a:defRPr sz="2000">
                <a:solidFill>
                  <a:schemeClr val="tx1"/>
                </a:solidFill>
                <a:latin typeface="Calibri" pitchFamily="34" charset="0"/>
                <a:cs typeface="Arial" pitchFamily="34" charset="0"/>
              </a:defRPr>
            </a:lvl5pPr>
            <a:lvl6pPr marL="2486094" indent="-226008" defTabSz="908742" eaLnBrk="0" fontAlgn="base" hangingPunct="0">
              <a:spcBef>
                <a:spcPct val="0"/>
              </a:spcBef>
              <a:spcAft>
                <a:spcPct val="0"/>
              </a:spcAft>
              <a:defRPr sz="2000">
                <a:solidFill>
                  <a:schemeClr val="tx1"/>
                </a:solidFill>
                <a:latin typeface="Calibri" pitchFamily="34" charset="0"/>
                <a:cs typeface="Arial" pitchFamily="34" charset="0"/>
              </a:defRPr>
            </a:lvl6pPr>
            <a:lvl7pPr marL="2938110" indent="-226008" defTabSz="908742" eaLnBrk="0" fontAlgn="base" hangingPunct="0">
              <a:spcBef>
                <a:spcPct val="0"/>
              </a:spcBef>
              <a:spcAft>
                <a:spcPct val="0"/>
              </a:spcAft>
              <a:defRPr sz="2000">
                <a:solidFill>
                  <a:schemeClr val="tx1"/>
                </a:solidFill>
                <a:latin typeface="Calibri" pitchFamily="34" charset="0"/>
                <a:cs typeface="Arial" pitchFamily="34" charset="0"/>
              </a:defRPr>
            </a:lvl7pPr>
            <a:lvl8pPr marL="3390126" indent="-226008" defTabSz="908742" eaLnBrk="0" fontAlgn="base" hangingPunct="0">
              <a:spcBef>
                <a:spcPct val="0"/>
              </a:spcBef>
              <a:spcAft>
                <a:spcPct val="0"/>
              </a:spcAft>
              <a:defRPr sz="2000">
                <a:solidFill>
                  <a:schemeClr val="tx1"/>
                </a:solidFill>
                <a:latin typeface="Calibri" pitchFamily="34" charset="0"/>
                <a:cs typeface="Arial" pitchFamily="34" charset="0"/>
              </a:defRPr>
            </a:lvl8pPr>
            <a:lvl9pPr marL="3842144" indent="-226008" defTabSz="908742" eaLnBrk="0" fontAlgn="base" hangingPunct="0">
              <a:spcBef>
                <a:spcPct val="0"/>
              </a:spcBef>
              <a:spcAft>
                <a:spcPct val="0"/>
              </a:spcAft>
              <a:defRPr sz="2000">
                <a:solidFill>
                  <a:schemeClr val="tx1"/>
                </a:solidFill>
                <a:latin typeface="Calibri" pitchFamily="34" charset="0"/>
                <a:cs typeface="Arial" pitchFamily="34" charset="0"/>
              </a:defRPr>
            </a:lvl9pPr>
          </a:lstStyle>
          <a:p>
            <a:pPr eaLnBrk="1" hangingPunct="1"/>
            <a:fld id="{665EEE63-0A59-4F17-929C-6B83239AD85C}" type="slidenum">
              <a:rPr lang="fr-FR" sz="1200">
                <a:solidFill>
                  <a:srgbClr val="000000"/>
                </a:solidFill>
                <a:latin typeface="Times New Roman" pitchFamily="18" charset="0"/>
              </a:rPr>
              <a:pPr eaLnBrk="1" hangingPunct="1"/>
              <a:t>3</a:t>
            </a:fld>
            <a:endParaRPr lang="fr-FR" sz="1200" dirty="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Let’s define it. Any ideas? (Click) Here is one definition.</a:t>
            </a:r>
            <a:endParaRPr lang="en-US" dirty="0" smtClean="0"/>
          </a:p>
          <a:p>
            <a:endParaRPr lang="en-US" dirty="0"/>
          </a:p>
        </p:txBody>
      </p:sp>
      <p:sp>
        <p:nvSpPr>
          <p:cNvPr id="4" name="Slide Number Placeholder 3"/>
          <p:cNvSpPr>
            <a:spLocks noGrp="1"/>
          </p:cNvSpPr>
          <p:nvPr>
            <p:ph type="sldNum" sz="quarter" idx="10"/>
          </p:nvPr>
        </p:nvSpPr>
        <p:spPr/>
        <p:txBody>
          <a:bodyPr/>
          <a:lstStyle/>
          <a:p>
            <a:fld id="{3A07A3D6-2A5B-456C-B642-DC191950D365}" type="slidenum">
              <a:rPr lang="en-US" smtClean="0"/>
              <a:t>4</a:t>
            </a:fld>
            <a:endParaRPr lang="en-US" dirty="0"/>
          </a:p>
        </p:txBody>
      </p:sp>
    </p:spTree>
    <p:extLst>
      <p:ext uri="{BB962C8B-B14F-4D97-AF65-F5344CB8AC3E}">
        <p14:creationId xmlns:p14="http://schemas.microsoft.com/office/powerpoint/2010/main" val="103640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people think that bullying just means a physical</a:t>
            </a:r>
            <a:r>
              <a:rPr lang="en-US" baseline="0" dirty="0" smtClean="0"/>
              <a:t> encounter. </a:t>
            </a:r>
            <a:r>
              <a:rPr lang="en-US" dirty="0" smtClean="0"/>
              <a:t>It goe</a:t>
            </a:r>
            <a:r>
              <a:rPr lang="en-US" baseline="0" dirty="0" smtClean="0"/>
              <a:t>s without saying that physical assaults </a:t>
            </a:r>
            <a:r>
              <a:rPr lang="en-US" u="sng" baseline="0" dirty="0" smtClean="0"/>
              <a:t>can be</a:t>
            </a:r>
            <a:r>
              <a:rPr lang="en-US" u="none" baseline="0" dirty="0" smtClean="0"/>
              <a:t> a manifestation of bullying, but this is the exception rather than the rule, and physical assaults are clearly illegal. In most workplaces, union or not, they are grounds for immediate dismissal. However, there can be subtle forms of physical intimidation that don’t rise to the level of assault. </a:t>
            </a:r>
          </a:p>
          <a:p>
            <a:endParaRPr lang="en-US" u="none" baseline="0" dirty="0" smtClean="0"/>
          </a:p>
          <a:p>
            <a:r>
              <a:rPr lang="en-US" u="none" baseline="0" dirty="0" smtClean="0"/>
              <a:t>Can anyone think of an example?</a:t>
            </a:r>
            <a:endParaRPr lang="en-US" dirty="0"/>
          </a:p>
        </p:txBody>
      </p:sp>
      <p:sp>
        <p:nvSpPr>
          <p:cNvPr id="4" name="Slide Number Placeholder 3"/>
          <p:cNvSpPr>
            <a:spLocks noGrp="1"/>
          </p:cNvSpPr>
          <p:nvPr>
            <p:ph type="sldNum" sz="quarter" idx="10"/>
          </p:nvPr>
        </p:nvSpPr>
        <p:spPr/>
        <p:txBody>
          <a:bodyPr/>
          <a:lstStyle/>
          <a:p>
            <a:fld id="{3A07A3D6-2A5B-456C-B642-DC191950D365}" type="slidenum">
              <a:rPr lang="en-US" smtClean="0"/>
              <a:t>5</a:t>
            </a:fld>
            <a:endParaRPr lang="en-US" dirty="0"/>
          </a:p>
        </p:txBody>
      </p:sp>
    </p:spTree>
    <p:extLst>
      <p:ext uri="{BB962C8B-B14F-4D97-AF65-F5344CB8AC3E}">
        <p14:creationId xmlns:p14="http://schemas.microsoft.com/office/powerpoint/2010/main" val="71409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anyone “deserve” to be bullied?”  (Click) If we believe this we’re acquiescing to a</a:t>
            </a:r>
            <a:r>
              <a:rPr lang="en-US" baseline="0" dirty="0" smtClean="0"/>
              <a:t> negative &amp; victimizing workplace culture. Yes, people can be annoying &amp; insecure and maybe not even good workers.  Maybe they have unseen limitations?  But saying that they deserve to be badly treated, rather than looking for the causes of their problems is contradictory to the most fundamental value of unionism – solidarity.  It buys into one of the most common boss tactics – divide &amp; conquer. It makes abuse of power acceptable. This doesn’t mean that poor workplace performance or bad attitudes shouldn’t be dealt with. The real challenge is finding constructive ways to deal with it. Allowing abuse of power in the workplace feeds one of the main motivations for bullies – a feeling of power. </a:t>
            </a:r>
          </a:p>
        </p:txBody>
      </p:sp>
      <p:sp>
        <p:nvSpPr>
          <p:cNvPr id="4" name="Slide Number Placeholder 3"/>
          <p:cNvSpPr>
            <a:spLocks noGrp="1"/>
          </p:cNvSpPr>
          <p:nvPr>
            <p:ph type="sldNum" sz="quarter" idx="10"/>
          </p:nvPr>
        </p:nvSpPr>
        <p:spPr/>
        <p:txBody>
          <a:bodyPr/>
          <a:lstStyle/>
          <a:p>
            <a:fld id="{23D14F3A-C08D-486E-8A55-47DAFB9E091B}" type="slidenum">
              <a:rPr lang="en-US" smtClean="0"/>
              <a:t>6</a:t>
            </a:fld>
            <a:endParaRPr lang="en-US" dirty="0"/>
          </a:p>
        </p:txBody>
      </p:sp>
    </p:spTree>
    <p:extLst>
      <p:ext uri="{BB962C8B-B14F-4D97-AF65-F5344CB8AC3E}">
        <p14:creationId xmlns:p14="http://schemas.microsoft.com/office/powerpoint/2010/main" val="297336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181F77-2E5D-4B08-8152-DAF9DFFCA84C}" type="slidenum">
              <a:rPr lang="en-US"/>
              <a:pPr/>
              <a:t>7</a:t>
            </a:fld>
            <a:endParaRPr lang="en-US" dirty="0"/>
          </a:p>
        </p:txBody>
      </p:sp>
      <p:sp>
        <p:nvSpPr>
          <p:cNvPr id="209922" name="Rectangle 2"/>
          <p:cNvSpPr>
            <a:spLocks noGrp="1" noRot="1" noChangeAspect="1" noChangeArrowheads="1"/>
          </p:cNvSpPr>
          <p:nvPr>
            <p:ph type="sldImg"/>
          </p:nvPr>
        </p:nvSpPr>
        <p:spPr bwMode="auto">
          <a:xfrm>
            <a:off x="2941638" y="514350"/>
            <a:ext cx="3430587" cy="2571750"/>
          </a:xfrm>
          <a:prstGeom prst="rect">
            <a:avLst/>
          </a:prstGeom>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xfrm>
            <a:off x="1241850" y="3257551"/>
            <a:ext cx="6830166" cy="3086100"/>
          </a:xfrm>
          <a:prstGeom prst="rect">
            <a:avLst/>
          </a:prstGeom>
          <a:solidFill>
            <a:srgbClr val="FFFFFF"/>
          </a:solidFill>
          <a:ln>
            <a:solidFill>
              <a:srgbClr val="000000"/>
            </a:solidFill>
            <a:miter lim="800000"/>
            <a:headEnd/>
            <a:tailEnd/>
          </a:ln>
        </p:spPr>
        <p:txBody>
          <a:bodyPr/>
          <a:lstStyle/>
          <a:p>
            <a:r>
              <a:rPr lang="en-US" dirty="0" smtClean="0"/>
              <a:t>We just said that physical assault is illegal. Do you think that non-physical</a:t>
            </a:r>
            <a:r>
              <a:rPr lang="en-US" baseline="0" dirty="0" smtClean="0"/>
              <a:t> bullying is illegal? (Click) No, except for PROTECTED CLASSES.  What’s a protected class? (race, gender, religion, age, disability) </a:t>
            </a:r>
            <a:r>
              <a:rPr lang="en-US" dirty="0" smtClean="0"/>
              <a:t>There</a:t>
            </a:r>
            <a:r>
              <a:rPr lang="en-US" baseline="0" dirty="0" smtClean="0"/>
              <a:t> have been attempts to make laws, Workplace Bullying Bills, which would make bullying illegal, and we’ll talk about that later, but so far attempts have been unsuccessful. </a:t>
            </a:r>
          </a:p>
          <a:p>
            <a:endParaRPr lang="en-US" baseline="0" dirty="0" smtClean="0"/>
          </a:p>
          <a:p>
            <a:r>
              <a:rPr lang="en-US" b="1" baseline="0" dirty="0" smtClean="0"/>
              <a:t>Based on what we’ve talked about so far, let’s watch a couple of scenarios and decide if these are cases of bullying or NOT</a:t>
            </a:r>
            <a:r>
              <a:rPr lang="en-US" baseline="0" dirty="0" smtClean="0"/>
              <a:t>. </a:t>
            </a:r>
            <a:r>
              <a:rPr lang="en-US" b="1" baseline="0" dirty="0" smtClean="0"/>
              <a:t>Skits</a:t>
            </a:r>
          </a:p>
          <a:p>
            <a:endParaRPr lang="en-US" b="1" baseline="0" dirty="0" smtClean="0"/>
          </a:p>
          <a:p>
            <a:r>
              <a:rPr lang="en-US" b="0" baseline="0" dirty="0" smtClean="0"/>
              <a:t>Now we’ll take a quiz look at other facts about bullying.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You have four pieces</a:t>
            </a:r>
            <a:r>
              <a:rPr lang="en-US" baseline="0" dirty="0" smtClean="0"/>
              <a:t> of colored paper. Hold up the piece of paper that matches the correct answer to each of these questions.</a:t>
            </a:r>
            <a:endParaRPr lang="en-US" dirty="0" smtClean="0"/>
          </a:p>
          <a:p>
            <a:pPr marL="0" lvl="0" indent="0">
              <a:buNone/>
            </a:pPr>
            <a:endParaRPr lang="en-US" dirty="0" smtClean="0"/>
          </a:p>
          <a:p>
            <a:pPr marL="0" lvl="0" indent="0">
              <a:buNone/>
            </a:pPr>
            <a:r>
              <a:rPr lang="en-US" dirty="0" smtClean="0"/>
              <a:t>b. </a:t>
            </a:r>
            <a:r>
              <a:rPr lang="en-US" sz="1200" dirty="0" smtClean="0"/>
              <a:t>35% of American workers have been bullied at work, 50% of adult Americans are affected by it – as targets or witnesses</a:t>
            </a:r>
            <a:endParaRPr lang="en-US" sz="1200" dirty="0"/>
          </a:p>
        </p:txBody>
      </p:sp>
      <p:sp>
        <p:nvSpPr>
          <p:cNvPr id="4" name="Slide Number Placeholder 3"/>
          <p:cNvSpPr>
            <a:spLocks noGrp="1"/>
          </p:cNvSpPr>
          <p:nvPr>
            <p:ph type="sldNum" sz="quarter" idx="10"/>
          </p:nvPr>
        </p:nvSpPr>
        <p:spPr/>
        <p:txBody>
          <a:bodyPr/>
          <a:lstStyle/>
          <a:p>
            <a:fld id="{23D14F3A-C08D-486E-8A55-47DAFB9E091B}" type="slidenum">
              <a:rPr lang="en-US" smtClean="0"/>
              <a:t>8</a:t>
            </a:fld>
            <a:endParaRPr lang="en-US" dirty="0"/>
          </a:p>
        </p:txBody>
      </p:sp>
    </p:spTree>
    <p:extLst>
      <p:ext uri="{BB962C8B-B14F-4D97-AF65-F5344CB8AC3E}">
        <p14:creationId xmlns:p14="http://schemas.microsoft.com/office/powerpoint/2010/main" val="251226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everyone votes, CLICK and the answers will slide in.)</a:t>
            </a:r>
            <a:endParaRPr lang="en-US" dirty="0"/>
          </a:p>
        </p:txBody>
      </p:sp>
      <p:sp>
        <p:nvSpPr>
          <p:cNvPr id="4" name="Slide Number Placeholder 3"/>
          <p:cNvSpPr>
            <a:spLocks noGrp="1"/>
          </p:cNvSpPr>
          <p:nvPr>
            <p:ph type="sldNum" sz="quarter" idx="10"/>
          </p:nvPr>
        </p:nvSpPr>
        <p:spPr/>
        <p:txBody>
          <a:bodyPr/>
          <a:lstStyle/>
          <a:p>
            <a:fld id="{23D14F3A-C08D-486E-8A55-47DAFB9E091B}" type="slidenum">
              <a:rPr lang="en-US" smtClean="0"/>
              <a:t>9</a:t>
            </a:fld>
            <a:endParaRPr lang="en-US" dirty="0"/>
          </a:p>
        </p:txBody>
      </p:sp>
    </p:spTree>
    <p:extLst>
      <p:ext uri="{BB962C8B-B14F-4D97-AF65-F5344CB8AC3E}">
        <p14:creationId xmlns:p14="http://schemas.microsoft.com/office/powerpoint/2010/main" val="423757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BF6E52F-51A5-4D09-9068-DC9E11B00F1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81200"/>
            <a:ext cx="3429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57200"/>
          </a:xfrm>
          <a:prstGeom prst="rect">
            <a:avLst/>
          </a:prstGeom>
        </p:spPr>
        <p:txBody>
          <a:bodyPr/>
          <a:lstStyle>
            <a:lvl1pPr>
              <a:defRPr/>
            </a:lvl1pPr>
          </a:lstStyle>
          <a:p>
            <a:fld id="{A2159BC1-C148-462F-B243-EB583E2A605F}" type="slidenum">
              <a:rPr lang="en-US"/>
              <a:pPr/>
              <a:t>‹#›</a:t>
            </a:fld>
            <a:endParaRPr lang="en-US" dirty="0"/>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28699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8" name="Slide Number Placeholder 7"/>
          <p:cNvSpPr>
            <a:spLocks noGrp="1"/>
          </p:cNvSpPr>
          <p:nvPr>
            <p:ph type="sldNum" sz="quarter" idx="11"/>
          </p:nvPr>
        </p:nvSpPr>
        <p:spPr/>
        <p:txBody>
          <a:bodyPr/>
          <a:lstStyle/>
          <a:p>
            <a:fld id="{9BF6E52F-51A5-4D09-9068-DC9E11B00F15}"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F6E52F-51A5-4D09-9068-DC9E11B00F1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F6E52F-51A5-4D09-9068-DC9E11B00F15}"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7110E-2DF3-45DC-829A-DDBFFC3AA12B}" type="datetimeFigureOut">
              <a:rPr lang="en-US" smtClean="0"/>
              <a:t>10/12/15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BF6E52F-51A5-4D09-9068-DC9E11B00F15}" type="slidenum">
              <a:rPr lang="en-US" smtClean="0"/>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747110E-2DF3-45DC-829A-DDBFFC3AA12B}" type="datetimeFigureOut">
              <a:rPr lang="en-US" smtClean="0"/>
              <a:t>10/12/15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BF6E52F-51A5-4D09-9068-DC9E11B00F15}" type="slidenum">
              <a:rPr lang="en-US" smtClean="0"/>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yworkplacebill.org/" TargetMode="External"/><Relationship Id="rId4" Type="http://schemas.openxmlformats.org/officeDocument/2006/relationships/hyperlink" Target="http://www.workplacebullying.org/"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590801"/>
            <a:ext cx="9601200" cy="533400"/>
          </a:xfrm>
          <a:prstGeom prst="rect">
            <a:avLst/>
          </a:prstGeom>
          <a:solidFill>
            <a:srgbClr val="567176">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0" y="2601686"/>
            <a:ext cx="2884714" cy="783771"/>
          </a:xfrm>
          <a:prstGeom prst="rect">
            <a:avLst/>
          </a:prstGeom>
          <a:solidFill>
            <a:srgbClr val="4F81B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2536372" y="2601686"/>
            <a:ext cx="892628" cy="783771"/>
          </a:xfrm>
          <a:prstGeom prst="rect">
            <a:avLst/>
          </a:prstGeom>
          <a:solidFill>
            <a:schemeClr val="accent3">
              <a:lumMod val="7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3167742" y="2601686"/>
            <a:ext cx="4539343" cy="783771"/>
          </a:xfrm>
          <a:prstGeom prst="rect">
            <a:avLst/>
          </a:prstGeom>
          <a:solidFill>
            <a:schemeClr val="accent2">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609114" y="2601686"/>
            <a:ext cx="1534885" cy="783771"/>
          </a:xfrm>
          <a:prstGeom prst="rect">
            <a:avLst/>
          </a:prstGeom>
          <a:solidFill>
            <a:schemeClr val="accent3">
              <a:lumMod val="5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5791200" y="2601686"/>
            <a:ext cx="1371600" cy="783771"/>
          </a:xfrm>
          <a:prstGeom prst="rect">
            <a:avLst/>
          </a:prstGeom>
          <a:solidFill>
            <a:srgbClr val="7F8C3C">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304800" y="228600"/>
            <a:ext cx="7391400" cy="2462213"/>
          </a:xfrm>
          <a:prstGeom prst="rect">
            <a:avLst/>
          </a:prstGeom>
        </p:spPr>
        <p:txBody>
          <a:bodyPr wrap="square">
            <a:spAutoFit/>
          </a:bodyPr>
          <a:lstStyle/>
          <a:p>
            <a:pPr algn="ctr"/>
            <a:endParaRPr lang="en-US" sz="2000" b="1" kern="0" dirty="0" smtClean="0">
              <a:solidFill>
                <a:srgbClr val="BBE0E3">
                  <a:lumMod val="50000"/>
                </a:srgbClr>
              </a:solidFill>
              <a:ea typeface="+mj-ea"/>
              <a:cs typeface="+mj-cs"/>
            </a:endParaRPr>
          </a:p>
          <a:p>
            <a:pPr algn="ctr"/>
            <a:r>
              <a:rPr lang="en-US" sz="4400" b="1" kern="0" dirty="0" smtClean="0">
                <a:solidFill>
                  <a:srgbClr val="BBE0E3">
                    <a:lumMod val="50000"/>
                  </a:srgbClr>
                </a:solidFill>
                <a:ea typeface="+mj-ea"/>
                <a:cs typeface="+mj-cs"/>
              </a:rPr>
              <a:t>Bullying in the Workplace: Be a Bully Buster</a:t>
            </a:r>
            <a:r>
              <a:rPr lang="en-US" sz="3600" kern="0" dirty="0">
                <a:solidFill>
                  <a:srgbClr val="606060"/>
                </a:solidFill>
                <a:ea typeface="+mj-ea"/>
                <a:cs typeface="+mj-cs"/>
              </a:rPr>
              <a:t/>
            </a:r>
            <a:br>
              <a:rPr lang="en-US" sz="3600" kern="0" dirty="0">
                <a:solidFill>
                  <a:srgbClr val="606060"/>
                </a:solidFill>
                <a:ea typeface="+mj-ea"/>
                <a:cs typeface="+mj-cs"/>
              </a:rPr>
            </a:br>
            <a:r>
              <a:rPr lang="en-US" sz="2800" kern="0" dirty="0">
                <a:solidFill>
                  <a:srgbClr val="000000"/>
                </a:solidFill>
                <a:ea typeface="+mj-ea"/>
                <a:cs typeface="+mj-cs"/>
              </a:rPr>
              <a:t/>
            </a:r>
            <a:br>
              <a:rPr lang="en-US" sz="2800" kern="0" dirty="0">
                <a:solidFill>
                  <a:srgbClr val="000000"/>
                </a:solidFill>
                <a:ea typeface="+mj-ea"/>
                <a:cs typeface="+mj-cs"/>
              </a:rPr>
            </a:br>
            <a:endParaRPr lang="en-US" dirty="0"/>
          </a:p>
        </p:txBody>
      </p:sp>
      <p:sp>
        <p:nvSpPr>
          <p:cNvPr id="10" name="Rectangle 9"/>
          <p:cNvSpPr/>
          <p:nvPr/>
        </p:nvSpPr>
        <p:spPr>
          <a:xfrm>
            <a:off x="76200" y="4114800"/>
            <a:ext cx="8458200" cy="954107"/>
          </a:xfrm>
          <a:prstGeom prst="rect">
            <a:avLst/>
          </a:prstGeom>
        </p:spPr>
        <p:txBody>
          <a:bodyPr wrap="square">
            <a:spAutoFit/>
          </a:bodyPr>
          <a:lstStyle/>
          <a:p>
            <a:pPr marL="228600" indent="0" algn="ctr">
              <a:buNone/>
            </a:pPr>
            <a:r>
              <a:rPr lang="en-US" sz="2800" dirty="0"/>
              <a:t>Presented </a:t>
            </a:r>
            <a:r>
              <a:rPr lang="en-US" sz="2800" dirty="0" smtClean="0"/>
              <a:t>by</a:t>
            </a:r>
            <a:r>
              <a:rPr lang="en-US" sz="2800" dirty="0"/>
              <a:t> </a:t>
            </a:r>
            <a:r>
              <a:rPr lang="en-US" sz="2800" dirty="0" smtClean="0"/>
              <a:t>Council 2’s Women’s Action Committee</a:t>
            </a:r>
          </a:p>
        </p:txBody>
      </p:sp>
    </p:spTree>
    <p:extLst>
      <p:ext uri="{BB962C8B-B14F-4D97-AF65-F5344CB8AC3E}">
        <p14:creationId xmlns:p14="http://schemas.microsoft.com/office/powerpoint/2010/main" val="314539006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grpId="0" nodeType="withEffect">
                                  <p:stCondLst>
                                    <p:cond delay="2000"/>
                                  </p:stCondLst>
                                  <p:childTnLst>
                                    <p:animMotion origin="layout" path="M -0.33403 -2.12766E-7 L 1.01528 -2.12766E-7 " pathEditMode="relative" rAng="0" ptsTypes="AA">
                                      <p:cBhvr>
                                        <p:cTn id="6" dur="3100" spd="-100000" fill="hold"/>
                                        <p:tgtEl>
                                          <p:spTgt spid="3"/>
                                        </p:tgtEl>
                                        <p:attrNameLst>
                                          <p:attrName>ppt_x</p:attrName>
                                          <p:attrName>ppt_y</p:attrName>
                                        </p:attrNameLst>
                                      </p:cBhvr>
                                      <p:rCtr x="675" y="0"/>
                                    </p:animMotion>
                                  </p:childTnLst>
                                </p:cTn>
                              </p:par>
                              <p:par>
                                <p:cTn id="7" presetID="63" presetClass="path" presetSubtype="0" repeatCount="indefinite" accel="50000" decel="50000" autoRev="1" fill="hold" grpId="0" nodeType="withEffect">
                                  <p:stCondLst>
                                    <p:cond delay="1500"/>
                                  </p:stCondLst>
                                  <p:childTnLst>
                                    <p:animMotion origin="layout" path="M -0.4533 -2.12766E-7 L 0.80208 -2.12766E-7 " pathEditMode="relative" rAng="0" ptsTypes="AA">
                                      <p:cBhvr>
                                        <p:cTn id="8" dur="4200" fill="hold"/>
                                        <p:tgtEl>
                                          <p:spTgt spid="5"/>
                                        </p:tgtEl>
                                        <p:attrNameLst>
                                          <p:attrName>ppt_x</p:attrName>
                                          <p:attrName>ppt_y</p:attrName>
                                        </p:attrNameLst>
                                      </p:cBhvr>
                                      <p:rCtr x="628" y="0"/>
                                    </p:animMotion>
                                  </p:childTnLst>
                                </p:cTn>
                              </p:par>
                              <p:par>
                                <p:cTn id="9" presetID="63" presetClass="path" presetSubtype="0" repeatCount="indefinite" accel="50000" decel="50000" autoRev="1" fill="hold" grpId="0" nodeType="withEffect">
                                  <p:stCondLst>
                                    <p:cond delay="1500"/>
                                  </p:stCondLst>
                                  <p:childTnLst>
                                    <p:animMotion origin="layout" path="M -0.91962 -4.07407E-6 L 0.7967 -4.07407E-6 " pathEditMode="relative" rAng="0" ptsTypes="AA">
                                      <p:cBhvr>
                                        <p:cTn id="10" dur="3000" fill="hold"/>
                                        <p:tgtEl>
                                          <p:spTgt spid="6"/>
                                        </p:tgtEl>
                                        <p:attrNameLst>
                                          <p:attrName>ppt_x</p:attrName>
                                          <p:attrName>ppt_y</p:attrName>
                                        </p:attrNameLst>
                                      </p:cBhvr>
                                      <p:rCtr x="858" y="0"/>
                                    </p:animMotion>
                                  </p:childTnLst>
                                </p:cTn>
                              </p:par>
                              <p:par>
                                <p:cTn id="11" presetID="35" presetClass="path" presetSubtype="0" repeatCount="indefinite" accel="50000" decel="50000" autoRev="1" fill="hold" grpId="0" nodeType="withEffect">
                                  <p:stCondLst>
                                    <p:cond delay="1500"/>
                                  </p:stCondLst>
                                  <p:childTnLst>
                                    <p:animMotion origin="layout" path="M 0.21233 -2.12766E-7 L -1.06875 -2.12766E-7 " pathEditMode="relative" rAng="0" ptsTypes="AA">
                                      <p:cBhvr>
                                        <p:cTn id="12" dur="3950" fill="hold"/>
                                        <p:tgtEl>
                                          <p:spTgt spid="8"/>
                                        </p:tgtEl>
                                        <p:attrNameLst>
                                          <p:attrName>ppt_x</p:attrName>
                                          <p:attrName>ppt_y</p:attrName>
                                        </p:attrNameLst>
                                      </p:cBhvr>
                                      <p:rCtr x="-641" y="0"/>
                                    </p:animMotion>
                                  </p:childTnLst>
                                </p:cTn>
                              </p:par>
                              <p:par>
                                <p:cTn id="13" presetID="63" presetClass="path" presetSubtype="0" repeatCount="indefinite" accel="50000" decel="50000" autoRev="1" fill="hold" grpId="0" nodeType="withEffect">
                                  <p:stCondLst>
                                    <p:cond delay="1500"/>
                                  </p:stCondLst>
                                  <p:childTnLst>
                                    <p:animMotion origin="layout" path="M -0.87066 -4.07407E-6 L 0.39045 -4.07407E-6 " pathEditMode="relative" rAng="0" ptsTypes="AA">
                                      <p:cBhvr>
                                        <p:cTn id="14" dur="5000" fill="hold"/>
                                        <p:tgtEl>
                                          <p:spTgt spid="7"/>
                                        </p:tgtEl>
                                        <p:attrNameLst>
                                          <p:attrName>ppt_x</p:attrName>
                                          <p:attrName>ppt_y</p:attrName>
                                        </p:attrNameLst>
                                      </p:cBhvr>
                                      <p:rCtr x="63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92362"/>
          </a:xfrm>
        </p:spPr>
        <p:txBody>
          <a:bodyPr>
            <a:noAutofit/>
          </a:bodyPr>
          <a:lstStyle/>
          <a:p>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3200" b="1" u="sng" dirty="0"/>
              <a:t/>
            </a:r>
            <a:br>
              <a:rPr lang="en-US" sz="3200" b="1" u="sng" dirty="0"/>
            </a:br>
            <a:r>
              <a:rPr lang="en-US" sz="3200" b="1" u="sng" dirty="0" smtClean="0"/>
              <a:t/>
            </a:r>
            <a:br>
              <a:rPr lang="en-US" sz="3200" b="1" u="sng" dirty="0" smtClean="0"/>
            </a:br>
            <a:r>
              <a:rPr lang="en-US" sz="3200" b="1" u="sng" dirty="0"/>
              <a:t/>
            </a:r>
            <a:br>
              <a:rPr lang="en-US" sz="3200" b="1" u="sng" dirty="0"/>
            </a:br>
            <a:r>
              <a:rPr lang="en-US" sz="3200" b="1" u="sng" dirty="0" smtClean="0"/>
              <a:t/>
            </a:r>
            <a:br>
              <a:rPr lang="en-US" sz="3200" b="1" u="sng" dirty="0" smtClean="0"/>
            </a:br>
            <a:r>
              <a:rPr lang="en-US" sz="2800" b="1" dirty="0" smtClean="0"/>
              <a:t>What percentage of the time is the target and their bully in the same group (for example worker to worker, boss to boss):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457200" y="1981200"/>
            <a:ext cx="8229600" cy="4144963"/>
          </a:xfrm>
        </p:spPr>
        <p:txBody>
          <a:bodyPr>
            <a:normAutofit fontScale="92500" lnSpcReduction="10000"/>
          </a:bodyPr>
          <a:lstStyle/>
          <a:p>
            <a:pPr marL="0" lvl="0" indent="0">
              <a:buNone/>
            </a:pPr>
            <a:endParaRPr lang="en-US" sz="2400" dirty="0" smtClean="0"/>
          </a:p>
          <a:p>
            <a:pPr marL="514350" lvl="0" indent="-514350">
              <a:buAutoNum type="alphaLcPeriod"/>
            </a:pPr>
            <a:r>
              <a:rPr lang="en-US" sz="3600" dirty="0" smtClean="0"/>
              <a:t>5% 	 </a:t>
            </a:r>
            <a:r>
              <a:rPr lang="en-US" sz="3600" dirty="0" smtClean="0">
                <a:solidFill>
                  <a:srgbClr val="FF0000"/>
                </a:solidFill>
              </a:rPr>
              <a:t>(RED)</a:t>
            </a:r>
          </a:p>
          <a:p>
            <a:pPr marL="0" lvl="0" indent="0">
              <a:buNone/>
            </a:pPr>
            <a:r>
              <a:rPr lang="en-US" sz="3600" dirty="0">
                <a:solidFill>
                  <a:srgbClr val="FF0000"/>
                </a:solidFill>
              </a:rPr>
              <a:t>	</a:t>
            </a:r>
            <a:endParaRPr lang="en-US" sz="3600" dirty="0" smtClean="0">
              <a:solidFill>
                <a:srgbClr val="FF0000"/>
              </a:solidFill>
            </a:endParaRPr>
          </a:p>
          <a:p>
            <a:pPr marL="0" lvl="0" indent="0">
              <a:buNone/>
            </a:pPr>
            <a:r>
              <a:rPr lang="en-US" sz="3600" dirty="0" smtClean="0"/>
              <a:t>b</a:t>
            </a:r>
            <a:r>
              <a:rPr lang="en-US" sz="3600" b="1" dirty="0" smtClean="0"/>
              <a:t>. </a:t>
            </a:r>
            <a:r>
              <a:rPr lang="en-US" sz="3600" dirty="0" smtClean="0"/>
              <a:t>15%	 </a:t>
            </a:r>
            <a:r>
              <a:rPr lang="en-US" sz="3600" dirty="0" smtClean="0">
                <a:solidFill>
                  <a:schemeClr val="accent1"/>
                </a:solidFill>
              </a:rPr>
              <a:t>(BLUE)</a:t>
            </a:r>
          </a:p>
          <a:p>
            <a:pPr marL="0" lvl="0" indent="0">
              <a:buNone/>
            </a:pPr>
            <a:r>
              <a:rPr lang="en-US" sz="3600" dirty="0">
                <a:solidFill>
                  <a:schemeClr val="accent1"/>
                </a:solidFill>
              </a:rPr>
              <a:t>	</a:t>
            </a:r>
            <a:endParaRPr lang="en-US" sz="3600" dirty="0"/>
          </a:p>
          <a:p>
            <a:pPr marL="0" lvl="0" indent="0">
              <a:buNone/>
            </a:pPr>
            <a:r>
              <a:rPr lang="en-US" sz="3600" dirty="0" smtClean="0"/>
              <a:t>c. 57%	</a:t>
            </a:r>
            <a:r>
              <a:rPr lang="en-US" sz="3600" dirty="0" smtClean="0">
                <a:solidFill>
                  <a:srgbClr val="00B050"/>
                </a:solidFill>
              </a:rPr>
              <a:t>(GREEN)</a:t>
            </a:r>
          </a:p>
          <a:p>
            <a:pPr marL="0" indent="0">
              <a:buNone/>
            </a:pPr>
            <a:r>
              <a:rPr lang="en-US" sz="2800" b="1" dirty="0" smtClean="0"/>
              <a:t>	</a:t>
            </a:r>
            <a:endParaRPr lang="en-US" sz="2800" dirty="0"/>
          </a:p>
          <a:p>
            <a:pPr marL="0" indent="0">
              <a:buNone/>
            </a:pPr>
            <a:endParaRPr lang="en-US" dirty="0"/>
          </a:p>
        </p:txBody>
      </p:sp>
    </p:spTree>
    <p:extLst>
      <p:ext uri="{BB962C8B-B14F-4D97-AF65-F5344CB8AC3E}">
        <p14:creationId xmlns:p14="http://schemas.microsoft.com/office/powerpoint/2010/main" val="1681914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Autofit/>
          </a:bodyPr>
          <a:lstStyle/>
          <a:p>
            <a:pPr algn="ct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4000" dirty="0"/>
              <a:t/>
            </a:r>
            <a:br>
              <a:rPr lang="en-US" sz="4000" dirty="0"/>
            </a:br>
            <a:r>
              <a:rPr lang="en-US" sz="2800" dirty="0"/>
              <a:t/>
            </a:r>
            <a:br>
              <a:rPr lang="en-US" sz="2800" dirty="0"/>
            </a:br>
            <a:r>
              <a:rPr lang="en-US" sz="3200" b="1" dirty="0"/>
              <a:t>What are the most common gender pairings for bullying?</a:t>
            </a:r>
            <a:endParaRPr lang="en-US" sz="3200" dirty="0"/>
          </a:p>
        </p:txBody>
      </p:sp>
      <p:sp>
        <p:nvSpPr>
          <p:cNvPr id="3" name="Content Placeholder 2"/>
          <p:cNvSpPr>
            <a:spLocks noGrp="1"/>
          </p:cNvSpPr>
          <p:nvPr>
            <p:ph idx="1"/>
          </p:nvPr>
        </p:nvSpPr>
        <p:spPr>
          <a:xfrm>
            <a:off x="457200" y="1981200"/>
            <a:ext cx="8229600" cy="4144963"/>
          </a:xfrm>
        </p:spPr>
        <p:txBody>
          <a:bodyPr>
            <a:normAutofit/>
          </a:bodyPr>
          <a:lstStyle/>
          <a:p>
            <a:pPr marL="514350" lvl="0" indent="-514350">
              <a:buAutoNum type="alphaLcPeriod"/>
            </a:pPr>
            <a:r>
              <a:rPr lang="en-US" dirty="0" smtClean="0"/>
              <a:t>Male-to-male	 </a:t>
            </a:r>
            <a:r>
              <a:rPr lang="en-US" dirty="0" smtClean="0">
                <a:solidFill>
                  <a:srgbClr val="FF0000"/>
                </a:solidFill>
              </a:rPr>
              <a:t>(RED)</a:t>
            </a:r>
          </a:p>
          <a:p>
            <a:pPr marL="0" lvl="0" indent="0">
              <a:buNone/>
            </a:pPr>
            <a:r>
              <a:rPr lang="en-US" dirty="0">
                <a:solidFill>
                  <a:srgbClr val="FF0000"/>
                </a:solidFill>
              </a:rPr>
              <a:t>	</a:t>
            </a:r>
            <a:r>
              <a:rPr lang="en-US" b="1" dirty="0" smtClean="0"/>
              <a:t>34%</a:t>
            </a:r>
            <a:endParaRPr lang="en-US" b="1" dirty="0"/>
          </a:p>
          <a:p>
            <a:pPr marL="0" lvl="0" indent="0">
              <a:buNone/>
            </a:pPr>
            <a:r>
              <a:rPr lang="en-US" dirty="0" smtClean="0"/>
              <a:t>b</a:t>
            </a:r>
            <a:r>
              <a:rPr lang="en-US" b="1" dirty="0" smtClean="0"/>
              <a:t>. </a:t>
            </a:r>
            <a:r>
              <a:rPr lang="en-US" dirty="0" smtClean="0"/>
              <a:t>Female-to-female </a:t>
            </a:r>
            <a:r>
              <a:rPr lang="en-US" dirty="0" smtClean="0">
                <a:solidFill>
                  <a:schemeClr val="accent1"/>
                </a:solidFill>
              </a:rPr>
              <a:t>(BLUE)</a:t>
            </a:r>
          </a:p>
          <a:p>
            <a:pPr marL="0" lvl="0" indent="0">
              <a:buNone/>
            </a:pPr>
            <a:r>
              <a:rPr lang="en-US" dirty="0">
                <a:solidFill>
                  <a:schemeClr val="accent1"/>
                </a:solidFill>
              </a:rPr>
              <a:t>	</a:t>
            </a:r>
            <a:r>
              <a:rPr lang="en-US" b="1" dirty="0" smtClean="0"/>
              <a:t>30%</a:t>
            </a:r>
            <a:r>
              <a:rPr lang="en-US" dirty="0" smtClean="0">
                <a:solidFill>
                  <a:schemeClr val="accent1"/>
                </a:solidFill>
              </a:rPr>
              <a:t> </a:t>
            </a:r>
            <a:endParaRPr lang="en-US" dirty="0"/>
          </a:p>
          <a:p>
            <a:pPr marL="0" lvl="0" indent="0">
              <a:buNone/>
            </a:pPr>
            <a:r>
              <a:rPr lang="en-US" dirty="0" smtClean="0"/>
              <a:t>c. Male-to-female	 </a:t>
            </a:r>
            <a:r>
              <a:rPr lang="en-US" dirty="0" smtClean="0">
                <a:solidFill>
                  <a:srgbClr val="00B050"/>
                </a:solidFill>
              </a:rPr>
              <a:t>(GREEN)</a:t>
            </a:r>
          </a:p>
          <a:p>
            <a:pPr marL="0" indent="0">
              <a:buNone/>
            </a:pPr>
            <a:r>
              <a:rPr lang="en-US" sz="2800" b="1" dirty="0"/>
              <a:t>	</a:t>
            </a:r>
            <a:r>
              <a:rPr lang="en-US" b="1" dirty="0" smtClean="0"/>
              <a:t>28%</a:t>
            </a:r>
          </a:p>
          <a:p>
            <a:pPr marL="514350" indent="-514350">
              <a:buAutoNum type="alphaLcPeriod" startAt="4"/>
            </a:pPr>
            <a:r>
              <a:rPr lang="en-US" dirty="0" smtClean="0"/>
              <a:t>Female-to-male  </a:t>
            </a:r>
            <a:r>
              <a:rPr lang="en-US" b="1" dirty="0" smtClean="0">
                <a:solidFill>
                  <a:srgbClr val="FFC000"/>
                </a:solidFill>
              </a:rPr>
              <a:t>(YELLOW)</a:t>
            </a:r>
          </a:p>
          <a:p>
            <a:pPr marL="400050" lvl="1" indent="0">
              <a:buNone/>
            </a:pPr>
            <a:r>
              <a:rPr lang="en-US" dirty="0" smtClean="0">
                <a:solidFill>
                  <a:srgbClr val="FFC000"/>
                </a:solidFill>
              </a:rPr>
              <a:t>	</a:t>
            </a:r>
            <a:r>
              <a:rPr lang="en-US" sz="3200" b="1" dirty="0" smtClean="0"/>
              <a:t>8%</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294240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676400"/>
          </a:xfrm>
        </p:spPr>
        <p:txBody>
          <a:bodyPr>
            <a:noAutofit/>
          </a:bodyPr>
          <a:lstStyle/>
          <a:p>
            <a:pPr algn="ct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dirty="0"/>
              <a:t/>
            </a:r>
            <a:br>
              <a:rPr lang="en-US" sz="2800" dirty="0"/>
            </a:br>
            <a:r>
              <a:rPr lang="en-US" sz="2400" dirty="0"/>
              <a:t/>
            </a:r>
            <a:br>
              <a:rPr lang="en-US" sz="2400" dirty="0"/>
            </a:br>
            <a:r>
              <a:rPr lang="en-US" sz="1000" dirty="0" smtClean="0"/>
              <a:t/>
            </a:r>
            <a:br>
              <a:rPr lang="en-US" sz="1000" dirty="0" smtClean="0"/>
            </a:br>
            <a:r>
              <a:rPr lang="en-US" sz="2800" b="1" u="sng" dirty="0"/>
              <a:t/>
            </a:r>
            <a:br>
              <a:rPr lang="en-US" sz="2800" b="1" u="sng" dirty="0"/>
            </a:br>
            <a:r>
              <a:rPr lang="en-US" sz="2800" b="1" dirty="0"/>
              <a:t>As of February 14, 2013, how many states have a Healthy Workplace Law?</a:t>
            </a:r>
            <a:endParaRPr lang="en-US" sz="2800" dirty="0"/>
          </a:p>
        </p:txBody>
      </p:sp>
      <p:sp>
        <p:nvSpPr>
          <p:cNvPr id="3" name="Content Placeholder 2"/>
          <p:cNvSpPr>
            <a:spLocks noGrp="1"/>
          </p:cNvSpPr>
          <p:nvPr>
            <p:ph idx="1"/>
          </p:nvPr>
        </p:nvSpPr>
        <p:spPr>
          <a:xfrm>
            <a:off x="457200" y="1981200"/>
            <a:ext cx="8229600" cy="4144963"/>
          </a:xfrm>
        </p:spPr>
        <p:txBody>
          <a:bodyPr>
            <a:normAutofit fontScale="77500" lnSpcReduction="20000"/>
          </a:bodyPr>
          <a:lstStyle/>
          <a:p>
            <a:pPr marL="0" lvl="0" indent="0">
              <a:buNone/>
            </a:pPr>
            <a:endParaRPr lang="en-US" sz="2400" dirty="0" smtClean="0"/>
          </a:p>
          <a:p>
            <a:pPr marL="514350" lvl="0" indent="-514350">
              <a:buAutoNum type="alphaLcPeriod"/>
            </a:pPr>
            <a:r>
              <a:rPr lang="en-US" sz="3600" dirty="0" smtClean="0"/>
              <a:t> 9	 	 </a:t>
            </a:r>
            <a:r>
              <a:rPr lang="en-US" sz="3600" dirty="0" smtClean="0">
                <a:solidFill>
                  <a:srgbClr val="FF0000"/>
                </a:solidFill>
              </a:rPr>
              <a:t>(RED)</a:t>
            </a:r>
          </a:p>
          <a:p>
            <a:pPr marL="0" lvl="0" indent="0">
              <a:buNone/>
            </a:pPr>
            <a:r>
              <a:rPr lang="en-US" sz="3600" dirty="0">
                <a:solidFill>
                  <a:srgbClr val="FF0000"/>
                </a:solidFill>
              </a:rPr>
              <a:t>	</a:t>
            </a:r>
            <a:endParaRPr lang="en-US" sz="3600" dirty="0" smtClean="0">
              <a:solidFill>
                <a:srgbClr val="FF0000"/>
              </a:solidFill>
            </a:endParaRPr>
          </a:p>
          <a:p>
            <a:pPr marL="0" lvl="0" indent="0">
              <a:buNone/>
            </a:pPr>
            <a:r>
              <a:rPr lang="en-US" sz="3600" dirty="0" smtClean="0"/>
              <a:t>b</a:t>
            </a:r>
            <a:r>
              <a:rPr lang="en-US" sz="3600" b="1" dirty="0" smtClean="0"/>
              <a:t>.  </a:t>
            </a:r>
            <a:r>
              <a:rPr lang="en-US" sz="3600" dirty="0" smtClean="0"/>
              <a:t>7		 </a:t>
            </a:r>
            <a:r>
              <a:rPr lang="en-US" sz="3600" dirty="0" smtClean="0">
                <a:solidFill>
                  <a:schemeClr val="accent1"/>
                </a:solidFill>
              </a:rPr>
              <a:t>(BLUE)</a:t>
            </a:r>
          </a:p>
          <a:p>
            <a:pPr marL="0" lvl="0" indent="0">
              <a:buNone/>
            </a:pPr>
            <a:r>
              <a:rPr lang="en-US" sz="3600" dirty="0">
                <a:solidFill>
                  <a:schemeClr val="accent1"/>
                </a:solidFill>
              </a:rPr>
              <a:t>	</a:t>
            </a:r>
            <a:endParaRPr lang="en-US" sz="3600" dirty="0"/>
          </a:p>
          <a:p>
            <a:pPr marL="0" lvl="0" indent="0">
              <a:buNone/>
            </a:pPr>
            <a:r>
              <a:rPr lang="en-US" sz="3600" dirty="0" smtClean="0"/>
              <a:t>c.   0		</a:t>
            </a:r>
            <a:r>
              <a:rPr lang="en-US" sz="3600" dirty="0" smtClean="0">
                <a:solidFill>
                  <a:srgbClr val="00B050"/>
                </a:solidFill>
              </a:rPr>
              <a:t>(GREEN)</a:t>
            </a:r>
          </a:p>
          <a:p>
            <a:pPr marL="742950" lvl="0" indent="-742950">
              <a:buAutoNum type="alphaLcPeriod" startAt="3"/>
            </a:pPr>
            <a:endParaRPr lang="en-US" sz="2300" dirty="0" smtClean="0">
              <a:solidFill>
                <a:srgbClr val="00B050"/>
              </a:solidFill>
            </a:endParaRPr>
          </a:p>
          <a:p>
            <a:pPr marL="0" indent="0">
              <a:buNone/>
            </a:pPr>
            <a:r>
              <a:rPr lang="en-US" sz="3000" b="1" dirty="0" smtClean="0"/>
              <a:t>Note</a:t>
            </a:r>
            <a:r>
              <a:rPr lang="en-US" sz="3000" b="1" dirty="0"/>
              <a:t>: </a:t>
            </a:r>
            <a:r>
              <a:rPr lang="en-US" sz="3000" b="1" dirty="0" smtClean="0"/>
              <a:t>As </a:t>
            </a:r>
            <a:r>
              <a:rPr lang="en-US" sz="3000" b="1" smtClean="0"/>
              <a:t>of January </a:t>
            </a:r>
            <a:r>
              <a:rPr lang="en-US" sz="3000" b="1" dirty="0" smtClean="0"/>
              <a:t>2015 26 legislatures have </a:t>
            </a:r>
            <a:r>
              <a:rPr lang="en-US" sz="3000" b="1" dirty="0"/>
              <a:t>introduced Healthy Workplace </a:t>
            </a:r>
            <a:r>
              <a:rPr lang="en-US" sz="3000" b="1" dirty="0" smtClean="0"/>
              <a:t>Bills. NO bills have been enacted.</a:t>
            </a:r>
            <a:endParaRPr lang="en-US" sz="3000" dirty="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961026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3600"/>
          </a:xfrm>
        </p:spPr>
        <p:txBody>
          <a:bodyPr>
            <a:noAutofit/>
          </a:bodyPr>
          <a:lstStyle/>
          <a:p>
            <a:pPr algn="ct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400" dirty="0"/>
              <a:t/>
            </a:r>
            <a:br>
              <a:rPr lang="en-US" sz="2400" dirty="0"/>
            </a:br>
            <a:r>
              <a:rPr lang="en-US" sz="2800" b="1" u="sng" dirty="0"/>
              <a:t/>
            </a:r>
            <a:br>
              <a:rPr lang="en-US" sz="2800" b="1" u="sng" dirty="0"/>
            </a:br>
            <a:r>
              <a:rPr lang="en-US" sz="2800" b="1" dirty="0"/>
              <a:t>In a national survey, what percentage of people surveyed </a:t>
            </a:r>
            <a:r>
              <a:rPr lang="en-US" sz="2800" b="1" u="sng" dirty="0"/>
              <a:t>supported</a:t>
            </a:r>
            <a:r>
              <a:rPr lang="en-US" sz="2800" b="1" dirty="0"/>
              <a:t> a Healthy Workplace Bill? </a:t>
            </a:r>
            <a:endParaRPr lang="en-US" sz="2800" dirty="0"/>
          </a:p>
        </p:txBody>
      </p:sp>
      <p:sp>
        <p:nvSpPr>
          <p:cNvPr id="3" name="Content Placeholder 2"/>
          <p:cNvSpPr>
            <a:spLocks noGrp="1"/>
          </p:cNvSpPr>
          <p:nvPr>
            <p:ph idx="1"/>
          </p:nvPr>
        </p:nvSpPr>
        <p:spPr>
          <a:xfrm>
            <a:off x="457200" y="1981200"/>
            <a:ext cx="8229600" cy="4144963"/>
          </a:xfrm>
        </p:spPr>
        <p:txBody>
          <a:bodyPr>
            <a:normAutofit lnSpcReduction="10000"/>
          </a:bodyPr>
          <a:lstStyle/>
          <a:p>
            <a:pPr marL="0" lvl="0" indent="0">
              <a:buNone/>
            </a:pPr>
            <a:endParaRPr lang="en-US" sz="2400" dirty="0" smtClean="0"/>
          </a:p>
          <a:p>
            <a:pPr marL="514350" lvl="0" indent="-514350">
              <a:buAutoNum type="alphaLcPeriod"/>
            </a:pPr>
            <a:r>
              <a:rPr lang="en-US" sz="3600" dirty="0" smtClean="0"/>
              <a:t> 15%	 	 </a:t>
            </a:r>
            <a:r>
              <a:rPr lang="en-US" sz="3600" dirty="0" smtClean="0">
                <a:solidFill>
                  <a:srgbClr val="FF0000"/>
                </a:solidFill>
              </a:rPr>
              <a:t>(RED)</a:t>
            </a:r>
          </a:p>
          <a:p>
            <a:pPr marL="0" lvl="0" indent="0">
              <a:buNone/>
            </a:pPr>
            <a:r>
              <a:rPr lang="en-US" sz="3600" dirty="0">
                <a:solidFill>
                  <a:srgbClr val="FF0000"/>
                </a:solidFill>
              </a:rPr>
              <a:t>	</a:t>
            </a:r>
            <a:endParaRPr lang="en-US" sz="3600" dirty="0" smtClean="0">
              <a:solidFill>
                <a:srgbClr val="FF0000"/>
              </a:solidFill>
            </a:endParaRPr>
          </a:p>
          <a:p>
            <a:pPr marL="0" lvl="0" indent="0">
              <a:buNone/>
            </a:pPr>
            <a:r>
              <a:rPr lang="en-US" sz="3600" dirty="0" smtClean="0"/>
              <a:t>b</a:t>
            </a:r>
            <a:r>
              <a:rPr lang="en-US" sz="3600" b="1" dirty="0" smtClean="0"/>
              <a:t>.  </a:t>
            </a:r>
            <a:r>
              <a:rPr lang="en-US" sz="3600" dirty="0" smtClean="0"/>
              <a:t>65%		 </a:t>
            </a:r>
            <a:r>
              <a:rPr lang="en-US" sz="3600" dirty="0" smtClean="0">
                <a:solidFill>
                  <a:schemeClr val="accent1"/>
                </a:solidFill>
              </a:rPr>
              <a:t>(BLUE)</a:t>
            </a:r>
          </a:p>
          <a:p>
            <a:pPr marL="0" lvl="0" indent="0">
              <a:buNone/>
            </a:pPr>
            <a:r>
              <a:rPr lang="en-US" sz="3600" dirty="0">
                <a:solidFill>
                  <a:schemeClr val="accent1"/>
                </a:solidFill>
              </a:rPr>
              <a:t>	</a:t>
            </a:r>
            <a:endParaRPr lang="en-US" sz="3600" dirty="0"/>
          </a:p>
          <a:p>
            <a:pPr marL="0" lvl="0" indent="0">
              <a:buNone/>
            </a:pPr>
            <a:r>
              <a:rPr lang="en-US" sz="3600" dirty="0" smtClean="0"/>
              <a:t>c.   25%		</a:t>
            </a:r>
            <a:r>
              <a:rPr lang="en-US" sz="3600" dirty="0" smtClean="0">
                <a:solidFill>
                  <a:srgbClr val="00B050"/>
                </a:solidFill>
              </a:rPr>
              <a:t>(GREEN)</a:t>
            </a:r>
          </a:p>
          <a:p>
            <a:pPr marL="742950" lvl="0" indent="-742950">
              <a:buAutoNum type="alphaLcPeriod" startAt="3"/>
            </a:pPr>
            <a:endParaRPr lang="en-US" sz="2300" dirty="0" smtClean="0">
              <a:solidFill>
                <a:srgbClr val="00B050"/>
              </a:solidFill>
            </a:endParaRP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067413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09600" y="304800"/>
            <a:ext cx="8054340" cy="1371600"/>
          </a:xfrm>
        </p:spPr>
        <p:txBody>
          <a:bodyPr>
            <a:normAutofit fontScale="90000"/>
          </a:bodyPr>
          <a:lstStyle/>
          <a:p>
            <a:pPr algn="ctr"/>
            <a:r>
              <a:rPr lang="en-US" sz="4400" b="1" dirty="0" smtClean="0">
                <a:solidFill>
                  <a:schemeClr val="accent1">
                    <a:lumMod val="50000"/>
                  </a:schemeClr>
                </a:solidFill>
              </a:rPr>
              <a:t>\</a:t>
            </a:r>
            <a:br>
              <a:rPr lang="en-US" sz="4400" b="1" dirty="0" smtClean="0">
                <a:solidFill>
                  <a:schemeClr val="accent1">
                    <a:lumMod val="50000"/>
                  </a:schemeClr>
                </a:solidFill>
              </a:rPr>
            </a:br>
            <a:r>
              <a:rPr lang="en-US" sz="4400" b="1" dirty="0">
                <a:solidFill>
                  <a:schemeClr val="accent1">
                    <a:lumMod val="50000"/>
                  </a:schemeClr>
                </a:solidFill>
              </a:rPr>
              <a:t/>
            </a:r>
            <a:br>
              <a:rPr lang="en-US" sz="4400" b="1" dirty="0">
                <a:solidFill>
                  <a:schemeClr val="accent1">
                    <a:lumMod val="50000"/>
                  </a:schemeClr>
                </a:solidFill>
              </a:rPr>
            </a:br>
            <a:r>
              <a:rPr lang="en-US" sz="4400" b="1" dirty="0" smtClean="0">
                <a:solidFill>
                  <a:schemeClr val="accent1">
                    <a:lumMod val="50000"/>
                  </a:schemeClr>
                </a:solidFill>
              </a:rPr>
              <a:t/>
            </a:r>
            <a:br>
              <a:rPr lang="en-US" sz="4400" b="1" dirty="0" smtClean="0">
                <a:solidFill>
                  <a:schemeClr val="accent1">
                    <a:lumMod val="50000"/>
                  </a:schemeClr>
                </a:solidFill>
              </a:rPr>
            </a:br>
            <a:r>
              <a:rPr lang="en-US" sz="4400" b="1" dirty="0" smtClean="0"/>
              <a:t/>
            </a:r>
            <a:br>
              <a:rPr lang="en-US" sz="4400" b="1" dirty="0" smtClean="0"/>
            </a:br>
            <a:r>
              <a:rPr lang="en-US" sz="4400" b="1" dirty="0">
                <a:solidFill>
                  <a:schemeClr val="accent1">
                    <a:lumMod val="50000"/>
                  </a:schemeClr>
                </a:solidFill>
              </a:rPr>
              <a:t>What Is Workplace Bullying?</a:t>
            </a:r>
            <a:endParaRPr lang="en-US" sz="4400" b="1" dirty="0"/>
          </a:p>
        </p:txBody>
      </p:sp>
      <p:sp>
        <p:nvSpPr>
          <p:cNvPr id="167939" name="Rectangle 3"/>
          <p:cNvSpPr>
            <a:spLocks noGrp="1" noChangeArrowheads="1"/>
          </p:cNvSpPr>
          <p:nvPr>
            <p:ph idx="1"/>
          </p:nvPr>
        </p:nvSpPr>
        <p:spPr>
          <a:xfrm>
            <a:off x="457200" y="1447800"/>
            <a:ext cx="8458200" cy="4724400"/>
          </a:xfrm>
        </p:spPr>
        <p:txBody>
          <a:bodyPr>
            <a:normAutofit fontScale="77500" lnSpcReduction="20000"/>
          </a:bodyPr>
          <a:lstStyle/>
          <a:p>
            <a:pPr>
              <a:buFont typeface="Wingdings" pitchFamily="2" charset="2"/>
              <a:buNone/>
            </a:pPr>
            <a:r>
              <a:rPr lang="en-US" sz="3200" dirty="0">
                <a:latin typeface="Arial" pitchFamily="34" charset="0"/>
                <a:cs typeface="Arial" pitchFamily="34" charset="0"/>
              </a:rPr>
              <a:t>   </a:t>
            </a:r>
            <a:endParaRPr lang="en-US" sz="3200" dirty="0" smtClean="0">
              <a:latin typeface="Arial" pitchFamily="34" charset="0"/>
              <a:cs typeface="Arial" pitchFamily="34" charset="0"/>
            </a:endParaRPr>
          </a:p>
          <a:p>
            <a:pPr>
              <a:buFont typeface="Wingdings" pitchFamily="2" charset="2"/>
              <a:buNone/>
            </a:pPr>
            <a:r>
              <a:rPr lang="en-US" sz="3200" dirty="0" smtClean="0">
                <a:latin typeface="+mn-lt"/>
                <a:cs typeface="Arial" pitchFamily="34" charset="0"/>
              </a:rPr>
              <a:t>Workplace bullying  </a:t>
            </a:r>
            <a:r>
              <a:rPr lang="en-US" sz="3200" dirty="0">
                <a:latin typeface="+mn-lt"/>
                <a:cs typeface="Arial" pitchFamily="34" charset="0"/>
              </a:rPr>
              <a:t>includes: </a:t>
            </a:r>
          </a:p>
          <a:p>
            <a:pPr>
              <a:buFont typeface="Wingdings" pitchFamily="2" charset="2"/>
              <a:buNone/>
            </a:pPr>
            <a:r>
              <a:rPr lang="en-US" sz="3200" dirty="0">
                <a:latin typeface="+mn-lt"/>
                <a:cs typeface="Arial" pitchFamily="34" charset="0"/>
              </a:rPr>
              <a:t>	 </a:t>
            </a:r>
            <a:r>
              <a:rPr lang="en-US" sz="3200" b="1" u="sng" dirty="0">
                <a:latin typeface="+mn-lt"/>
                <a:cs typeface="Arial" pitchFamily="34" charset="0"/>
              </a:rPr>
              <a:t>  √  </a:t>
            </a:r>
            <a:r>
              <a:rPr lang="en-US" sz="3200" dirty="0">
                <a:latin typeface="+mn-lt"/>
                <a:cs typeface="Arial" pitchFamily="34" charset="0"/>
              </a:rPr>
              <a:t>  physical </a:t>
            </a:r>
            <a:r>
              <a:rPr lang="en-US" sz="3200" dirty="0" smtClean="0">
                <a:cs typeface="Arial" pitchFamily="34" charset="0"/>
              </a:rPr>
              <a:t>intimidation</a:t>
            </a:r>
            <a:r>
              <a:rPr lang="en-US" dirty="0" smtClean="0">
                <a:cs typeface="Arial" pitchFamily="34" charset="0"/>
              </a:rPr>
              <a:t>, </a:t>
            </a:r>
            <a:r>
              <a:rPr lang="en-US" sz="3200" dirty="0" smtClean="0">
                <a:latin typeface="+mn-lt"/>
                <a:cs typeface="Arial" pitchFamily="34" charset="0"/>
              </a:rPr>
              <a:t>coercion or assault</a:t>
            </a:r>
            <a:endParaRPr lang="en-US" sz="3200" dirty="0">
              <a:latin typeface="+mn-lt"/>
              <a:cs typeface="Arial" pitchFamily="34" charset="0"/>
            </a:endParaRPr>
          </a:p>
          <a:p>
            <a:pPr>
              <a:buFont typeface="Wingdings" pitchFamily="2" charset="2"/>
              <a:buNone/>
            </a:pPr>
            <a:r>
              <a:rPr lang="en-US" sz="3200" dirty="0">
                <a:latin typeface="+mn-lt"/>
                <a:cs typeface="Arial" pitchFamily="34" charset="0"/>
              </a:rPr>
              <a:t>	 </a:t>
            </a:r>
            <a:r>
              <a:rPr lang="en-US" sz="3200" b="1" u="sng" dirty="0">
                <a:latin typeface="+mn-lt"/>
                <a:cs typeface="Arial" pitchFamily="34" charset="0"/>
              </a:rPr>
              <a:t>  √  </a:t>
            </a:r>
            <a:r>
              <a:rPr lang="en-US" sz="3200" dirty="0">
                <a:latin typeface="+mn-lt"/>
                <a:cs typeface="Arial" pitchFamily="34" charset="0"/>
              </a:rPr>
              <a:t>   </a:t>
            </a:r>
            <a:r>
              <a:rPr lang="en-US" sz="3200" dirty="0" smtClean="0">
                <a:latin typeface="+mn-lt"/>
                <a:cs typeface="Arial" pitchFamily="34" charset="0"/>
              </a:rPr>
              <a:t>verbal harassment </a:t>
            </a:r>
            <a:endParaRPr lang="en-US" sz="3200" dirty="0">
              <a:latin typeface="+mn-lt"/>
              <a:cs typeface="Arial" pitchFamily="34" charset="0"/>
            </a:endParaRPr>
          </a:p>
          <a:p>
            <a:pPr>
              <a:buFont typeface="Wingdings" pitchFamily="2" charset="2"/>
              <a:buNone/>
            </a:pPr>
            <a:r>
              <a:rPr lang="en-US" sz="3200" dirty="0">
                <a:latin typeface="+mn-lt"/>
                <a:cs typeface="Arial" pitchFamily="34" charset="0"/>
              </a:rPr>
              <a:t>	 </a:t>
            </a:r>
            <a:r>
              <a:rPr lang="en-US" sz="3200" b="1" u="sng" dirty="0">
                <a:latin typeface="+mn-lt"/>
                <a:cs typeface="Arial" pitchFamily="34" charset="0"/>
              </a:rPr>
              <a:t>  √  </a:t>
            </a:r>
            <a:r>
              <a:rPr lang="en-US" sz="3200" dirty="0">
                <a:latin typeface="+mn-lt"/>
                <a:cs typeface="Arial" pitchFamily="34" charset="0"/>
              </a:rPr>
              <a:t>   </a:t>
            </a:r>
            <a:r>
              <a:rPr lang="en-US" sz="3200" dirty="0" smtClean="0">
                <a:latin typeface="+mn-lt"/>
                <a:cs typeface="Arial" pitchFamily="34" charset="0"/>
              </a:rPr>
              <a:t>behavior directed repetitively to a target</a:t>
            </a:r>
            <a:endParaRPr lang="en-US" sz="3200" dirty="0">
              <a:latin typeface="+mn-lt"/>
              <a:cs typeface="Arial" pitchFamily="34" charset="0"/>
            </a:endParaRPr>
          </a:p>
          <a:p>
            <a:pPr>
              <a:buFont typeface="Wingdings" pitchFamily="2" charset="2"/>
              <a:buNone/>
            </a:pPr>
            <a:r>
              <a:rPr lang="en-US" sz="3200" dirty="0">
                <a:latin typeface="+mn-lt"/>
                <a:cs typeface="Arial" pitchFamily="34" charset="0"/>
              </a:rPr>
              <a:t>	 </a:t>
            </a:r>
            <a:r>
              <a:rPr lang="en-US" sz="3200" b="1" u="sng" dirty="0">
                <a:latin typeface="+mn-lt"/>
                <a:cs typeface="Arial" pitchFamily="34" charset="0"/>
              </a:rPr>
              <a:t>  √  </a:t>
            </a:r>
            <a:r>
              <a:rPr lang="en-US" sz="3200" dirty="0">
                <a:latin typeface="+mn-lt"/>
                <a:cs typeface="Arial" pitchFamily="34" charset="0"/>
              </a:rPr>
              <a:t>   </a:t>
            </a:r>
            <a:r>
              <a:rPr lang="en-US" sz="3200" dirty="0" smtClean="0">
                <a:latin typeface="+mn-lt"/>
                <a:cs typeface="Arial" pitchFamily="34" charset="0"/>
              </a:rPr>
              <a:t>possible imbalance of social power </a:t>
            </a:r>
          </a:p>
          <a:p>
            <a:pPr>
              <a:buFont typeface="Wingdings" pitchFamily="2" charset="2"/>
              <a:buNone/>
            </a:pPr>
            <a:r>
              <a:rPr lang="en-US" sz="3200" dirty="0">
                <a:latin typeface="+mn-lt"/>
                <a:cs typeface="Arial" pitchFamily="34" charset="0"/>
              </a:rPr>
              <a:t>	</a:t>
            </a:r>
            <a:r>
              <a:rPr lang="en-US" sz="3200" dirty="0" smtClean="0">
                <a:latin typeface="+mn-lt"/>
                <a:cs typeface="Arial" pitchFamily="34" charset="0"/>
              </a:rPr>
              <a:t>	   and/or physical </a:t>
            </a:r>
            <a:r>
              <a:rPr lang="en-US" sz="3200" dirty="0">
                <a:latin typeface="+mn-lt"/>
                <a:cs typeface="Arial" pitchFamily="34" charset="0"/>
              </a:rPr>
              <a:t>power</a:t>
            </a:r>
            <a:r>
              <a:rPr lang="en-US" sz="3200" dirty="0" smtClean="0">
                <a:latin typeface="+mn-lt"/>
                <a:cs typeface="Arial" pitchFamily="34" charset="0"/>
              </a:rPr>
              <a:t>.</a:t>
            </a:r>
          </a:p>
          <a:p>
            <a:pPr>
              <a:buFont typeface="Wingdings" pitchFamily="2" charset="2"/>
              <a:buNone/>
            </a:pPr>
            <a:endParaRPr lang="en-US" dirty="0">
              <a:cs typeface="Arial" pitchFamily="34" charset="0"/>
            </a:endParaRPr>
          </a:p>
          <a:p>
            <a:pPr algn="ctr">
              <a:buFont typeface="Wingdings" pitchFamily="2" charset="2"/>
              <a:buNone/>
            </a:pPr>
            <a:r>
              <a:rPr lang="en-US" dirty="0"/>
              <a:t/>
            </a:r>
            <a:br>
              <a:rPr lang="en-US" dirty="0"/>
            </a:br>
            <a:r>
              <a:rPr lang="en-US" sz="4700" b="1" dirty="0" smtClean="0">
                <a:solidFill>
                  <a:srgbClr val="008000"/>
                </a:solidFill>
              </a:rPr>
              <a:t>Remember: Bullying is a pattern of behavior, not a single incident. </a:t>
            </a:r>
            <a:endParaRPr lang="en-US" sz="4700" b="1" dirty="0">
              <a:solidFill>
                <a:srgbClr val="008000"/>
              </a:solidFill>
            </a:endParaRPr>
          </a:p>
        </p:txBody>
      </p:sp>
    </p:spTree>
    <p:extLst>
      <p:ext uri="{BB962C8B-B14F-4D97-AF65-F5344CB8AC3E}">
        <p14:creationId xmlns:p14="http://schemas.microsoft.com/office/powerpoint/2010/main" val="911848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0"/>
            <a:ext cx="9144000" cy="66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33375" y="811213"/>
            <a:ext cx="8375650" cy="649287"/>
          </a:xfrm>
        </p:spPr>
        <p:txBody>
          <a:bodyPr>
            <a:normAutofit fontScale="90000"/>
          </a:bodyPr>
          <a:lstStyle/>
          <a:p>
            <a:pPr>
              <a:defRPr/>
            </a:pPr>
            <a:r>
              <a:rPr lang="en-US" sz="7200" b="1" dirty="0" smtClean="0">
                <a:solidFill>
                  <a:schemeClr val="accent6">
                    <a:lumMod val="75000"/>
                  </a:schemeClr>
                </a:solidFill>
                <a:effectLst>
                  <a:outerShdw blurRad="38100" dist="38100" dir="2700000" algn="tl">
                    <a:srgbClr val="000000">
                      <a:alpha val="43137"/>
                    </a:srgbClr>
                  </a:outerShdw>
                </a:effectLst>
              </a:rPr>
              <a:t>Bullied…</a:t>
            </a:r>
            <a:endParaRPr lang="en-US" sz="7200" b="1" dirty="0">
              <a:solidFill>
                <a:schemeClr val="accent6">
                  <a:lumMod val="75000"/>
                </a:schemeClr>
              </a:solidFill>
              <a:effectLst>
                <a:outerShdw blurRad="38100" dist="38100" dir="2700000" algn="tl">
                  <a:srgbClr val="000000">
                    <a:alpha val="43137"/>
                  </a:srgbClr>
                </a:outerShdw>
              </a:effectLst>
            </a:endParaRPr>
          </a:p>
        </p:txBody>
      </p:sp>
      <p:sp>
        <p:nvSpPr>
          <p:cNvPr id="5" name="Rectangle 4"/>
          <p:cNvSpPr/>
          <p:nvPr/>
        </p:nvSpPr>
        <p:spPr>
          <a:xfrm>
            <a:off x="2243521" y="4648200"/>
            <a:ext cx="6638356" cy="1015663"/>
          </a:xfrm>
          <a:prstGeom prst="rect">
            <a:avLst/>
          </a:prstGeom>
          <a:noFill/>
          <a:ln w="38100">
            <a:noFill/>
          </a:ln>
          <a:effectLst>
            <a:innerShdw blurRad="63500" dist="50800" dir="5400000">
              <a:prstClr val="black">
                <a:alpha val="50000"/>
              </a:prstClr>
            </a:innerShdw>
          </a:effectLst>
        </p:spPr>
        <p:txBody>
          <a:bodyPr wrap="none">
            <a:spAutoFit/>
          </a:bodyPr>
          <a:lstStyle/>
          <a:p>
            <a:pPr algn="ctr">
              <a:defRPr/>
            </a:pPr>
            <a:r>
              <a:rPr lang="en-US" sz="6000" b="1" dirty="0" smtClean="0">
                <a:solidFill>
                  <a:schemeClr val="accent6">
                    <a:lumMod val="75000"/>
                  </a:schemeClr>
                </a:solidFill>
                <a:effectLst>
                  <a:outerShdw blurRad="38100" dist="38100" dir="2700000" algn="tl">
                    <a:srgbClr val="000000">
                      <a:alpha val="43137"/>
                    </a:srgbClr>
                  </a:outerShdw>
                </a:effectLst>
              </a:rPr>
              <a:t>Witnessed Bullying?</a:t>
            </a:r>
            <a:endParaRPr lang="en-US" sz="6000" dirty="0">
              <a:ln w="18415" cmpd="sng">
                <a:solidFill>
                  <a:srgbClr val="000000">
                    <a:lumMod val="50000"/>
                    <a:lumOff val="50000"/>
                  </a:srgbClr>
                </a:solidFill>
                <a:prstDash val="solid"/>
              </a:ln>
              <a:solidFill>
                <a:srgbClr val="FFFFFF">
                  <a:lumMod val="75000"/>
                </a:srgbClr>
              </a:solidFill>
              <a:effectLst>
                <a:outerShdw blurRad="63500" dist="63500" dir="3600000" algn="tl" rotWithShape="0">
                  <a:srgbClr val="2D2D8A">
                    <a:lumMod val="75000"/>
                    <a:alpha val="70000"/>
                  </a:srgbClr>
                </a:outerShdw>
              </a:effectLst>
              <a:latin typeface="Candara" pitchFamily="34" charset="0"/>
              <a:cs typeface="Arial" charset="0"/>
            </a:endParaRPr>
          </a:p>
        </p:txBody>
      </p:sp>
    </p:spTree>
    <p:extLst>
      <p:ext uri="{BB962C8B-B14F-4D97-AF65-F5344CB8AC3E}">
        <p14:creationId xmlns:p14="http://schemas.microsoft.com/office/powerpoint/2010/main" val="4593641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1200" dirty="0"/>
          </a:p>
        </p:txBody>
      </p:sp>
      <p:sp>
        <p:nvSpPr>
          <p:cNvPr id="3" name="Text Placeholder 2"/>
          <p:cNvSpPr>
            <a:spLocks noGrp="1"/>
          </p:cNvSpPr>
          <p:nvPr>
            <p:ph type="body" idx="1"/>
          </p:nvPr>
        </p:nvSpPr>
        <p:spPr/>
        <p:txBody>
          <a:bodyPr>
            <a:normAutofit/>
          </a:bodyPr>
          <a:lstStyle/>
          <a:p>
            <a:r>
              <a:rPr lang="en-US" sz="3600" dirty="0" smtClean="0"/>
              <a:t>What about mobbing?</a:t>
            </a:r>
            <a:endParaRPr lang="en-US" sz="3600" dirty="0"/>
          </a:p>
        </p:txBody>
      </p:sp>
      <p:pic>
        <p:nvPicPr>
          <p:cNvPr id="4" name="Picture 3" descr="mobbing_buyuk_clip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26" y="1524001"/>
            <a:ext cx="6699774" cy="4655840"/>
          </a:xfrm>
          <a:prstGeom prst="rect">
            <a:avLst/>
          </a:prstGeom>
        </p:spPr>
      </p:pic>
    </p:spTree>
    <p:extLst>
      <p:ext uri="{BB962C8B-B14F-4D97-AF65-F5344CB8AC3E}">
        <p14:creationId xmlns:p14="http://schemas.microsoft.com/office/powerpoint/2010/main" val="243542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ctrTitle"/>
          </p:nvPr>
        </p:nvSpPr>
        <p:spPr>
          <a:xfrm>
            <a:off x="381000" y="762000"/>
            <a:ext cx="5791200" cy="3581400"/>
          </a:xfrm>
        </p:spPr>
        <p:txBody>
          <a:bodyPr>
            <a:normAutofit fontScale="90000"/>
          </a:bodyPr>
          <a:lstStyle/>
          <a:p>
            <a:pPr algn="ctr" eaLnBrk="1" hangingPunct="1">
              <a:spcBef>
                <a:spcPts val="1200"/>
              </a:spcBef>
            </a:pPr>
            <a:r>
              <a:rPr lang="en-US" sz="5400" dirty="0"/>
              <a:t/>
            </a:r>
            <a:br>
              <a:rPr lang="en-US" sz="5400" dirty="0"/>
            </a:br>
            <a:r>
              <a:rPr lang="en-US" sz="5300" dirty="0" smtClean="0"/>
              <a:t>What are the Impacts of Bullying on the </a:t>
            </a:r>
            <a:br>
              <a:rPr lang="en-US" sz="5300" dirty="0" smtClean="0"/>
            </a:br>
            <a:r>
              <a:rPr lang="en-US" sz="5300" dirty="0" smtClean="0"/>
              <a:t>Individual Worker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743199"/>
            <a:ext cx="24939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2707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291465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p:cNvSpPr>
            <a:spLocks noGrp="1" noChangeArrowheads="1"/>
          </p:cNvSpPr>
          <p:nvPr>
            <p:ph type="title"/>
          </p:nvPr>
        </p:nvSpPr>
        <p:spPr>
          <a:xfrm>
            <a:off x="609600" y="533400"/>
            <a:ext cx="7848600" cy="990600"/>
          </a:xfrm>
        </p:spPr>
        <p:style>
          <a:lnRef idx="1">
            <a:schemeClr val="accent1"/>
          </a:lnRef>
          <a:fillRef idx="2">
            <a:schemeClr val="accent1"/>
          </a:fillRef>
          <a:effectRef idx="1">
            <a:schemeClr val="accent1"/>
          </a:effectRef>
          <a:fontRef idx="minor">
            <a:schemeClr val="dk1"/>
          </a:fontRef>
        </p:style>
        <p:txBody>
          <a:bodyPr>
            <a:noAutofit/>
          </a:bodyPr>
          <a:lstStyle/>
          <a:p>
            <a:pPr algn="ctr" eaLnBrk="1" hangingPunct="1"/>
            <a:r>
              <a:rPr lang="en-US" sz="2800" dirty="0" smtClean="0"/>
              <a:t>Effects on co-workers and THE workgroup</a:t>
            </a:r>
          </a:p>
        </p:txBody>
      </p:sp>
      <p:sp>
        <p:nvSpPr>
          <p:cNvPr id="21507" name="Rectangle 3"/>
          <p:cNvSpPr>
            <a:spLocks noGrp="1" noChangeArrowheads="1"/>
          </p:cNvSpPr>
          <p:nvPr>
            <p:ph idx="1"/>
          </p:nvPr>
        </p:nvSpPr>
        <p:spPr>
          <a:xfrm>
            <a:off x="609600" y="1752600"/>
            <a:ext cx="7543800" cy="4572000"/>
          </a:xfrm>
        </p:spPr>
        <p:txBody>
          <a:bodyPr>
            <a:normAutofit lnSpcReduction="10000"/>
          </a:bodyPr>
          <a:lstStyle/>
          <a:p>
            <a:pPr eaLnBrk="1" hangingPunct="1"/>
            <a:r>
              <a:rPr lang="en-US" sz="3200" dirty="0" smtClean="0">
                <a:latin typeface="+mn-lt"/>
                <a:cs typeface="Arial" pitchFamily="34" charset="0"/>
              </a:rPr>
              <a:t>Low morale</a:t>
            </a:r>
          </a:p>
          <a:p>
            <a:pPr eaLnBrk="1" hangingPunct="1"/>
            <a:r>
              <a:rPr lang="en-US" sz="3200" dirty="0" smtClean="0">
                <a:latin typeface="+mn-lt"/>
                <a:cs typeface="Arial" pitchFamily="34" charset="0"/>
              </a:rPr>
              <a:t>Stress </a:t>
            </a:r>
          </a:p>
          <a:p>
            <a:pPr eaLnBrk="1" hangingPunct="1"/>
            <a:r>
              <a:rPr lang="en-US" sz="3200" dirty="0" smtClean="0">
                <a:latin typeface="+mn-lt"/>
                <a:cs typeface="Arial" pitchFamily="34" charset="0"/>
              </a:rPr>
              <a:t>Fear that you’ll be next</a:t>
            </a:r>
          </a:p>
          <a:p>
            <a:pPr eaLnBrk="1" hangingPunct="1"/>
            <a:r>
              <a:rPr lang="en-US" sz="3200" dirty="0" smtClean="0">
                <a:latin typeface="+mn-lt"/>
                <a:cs typeface="Arial" pitchFamily="34" charset="0"/>
              </a:rPr>
              <a:t>Worker to worker conflict</a:t>
            </a:r>
          </a:p>
          <a:p>
            <a:pPr eaLnBrk="1" hangingPunct="1"/>
            <a:r>
              <a:rPr lang="en-US" sz="3200" dirty="0" smtClean="0">
                <a:latin typeface="+mn-lt"/>
                <a:cs typeface="Arial" pitchFamily="34" charset="0"/>
              </a:rPr>
              <a:t>Aggression either breeds more aggression or fear and withdrawal</a:t>
            </a:r>
          </a:p>
          <a:p>
            <a:pPr eaLnBrk="1" hangingPunct="1"/>
            <a:r>
              <a:rPr lang="en-US" sz="3200" dirty="0" smtClean="0">
                <a:latin typeface="+mn-lt"/>
                <a:cs typeface="Arial" pitchFamily="34" charset="0"/>
              </a:rPr>
              <a:t>Decreased productivity and/or increased pressure</a:t>
            </a:r>
            <a:r>
              <a:rPr lang="en-US" dirty="0" smtClean="0">
                <a:latin typeface="Times" charset="0"/>
              </a:rPr>
              <a:t> </a:t>
            </a:r>
          </a:p>
        </p:txBody>
      </p:sp>
    </p:spTree>
    <p:extLst>
      <p:ext uri="{BB962C8B-B14F-4D97-AF65-F5344CB8AC3E}">
        <p14:creationId xmlns:p14="http://schemas.microsoft.com/office/powerpoint/2010/main" val="319067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0"/>
            <a:ext cx="4097337"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Rectangle 2"/>
          <p:cNvSpPr>
            <a:spLocks noGrp="1" noChangeArrowheads="1"/>
          </p:cNvSpPr>
          <p:nvPr>
            <p:ph type="title"/>
          </p:nvPr>
        </p:nvSpPr>
        <p:spPr>
          <a:xfrm>
            <a:off x="304800" y="228600"/>
            <a:ext cx="5410200" cy="1219200"/>
          </a:xfrm>
          <a:gradFill flip="none" rotWithShape="1">
            <a:gsLst>
              <a:gs pos="0">
                <a:schemeClr val="accent5">
                  <a:lumMod val="90000"/>
                </a:schemeClr>
              </a:gs>
              <a:gs pos="91000">
                <a:schemeClr val="dk1">
                  <a:tint val="37000"/>
                  <a:satMod val="300000"/>
                </a:schemeClr>
              </a:gs>
              <a:gs pos="100000">
                <a:schemeClr val="dk1">
                  <a:tint val="15000"/>
                  <a:satMod val="350000"/>
                </a:schemeClr>
              </a:gs>
            </a:gsLst>
            <a:path path="shape">
              <a:fillToRect l="50000" t="50000" r="50000" b="50000"/>
            </a:path>
            <a:tileRect/>
          </a:gradFill>
        </p:spPr>
        <p:style>
          <a:lnRef idx="1">
            <a:schemeClr val="dk1"/>
          </a:lnRef>
          <a:fillRef idx="2">
            <a:schemeClr val="dk1"/>
          </a:fillRef>
          <a:effectRef idx="1">
            <a:schemeClr val="dk1"/>
          </a:effectRef>
          <a:fontRef idx="minor">
            <a:schemeClr val="dk1"/>
          </a:fontRef>
        </p:style>
        <p:txBody>
          <a:bodyPr>
            <a:normAutofit fontScale="90000"/>
          </a:bodyPr>
          <a:lstStyle/>
          <a:p>
            <a:pPr eaLnBrk="1" hangingPunct="1"/>
            <a:r>
              <a:rPr lang="en-US" sz="4000" b="1" dirty="0" smtClean="0">
                <a:solidFill>
                  <a:schemeClr val="accent1">
                    <a:lumMod val="50000"/>
                  </a:schemeClr>
                </a:solidFill>
              </a:rPr>
              <a:t>Does Bullying Cost the Employer?</a:t>
            </a:r>
          </a:p>
        </p:txBody>
      </p:sp>
      <p:sp>
        <p:nvSpPr>
          <p:cNvPr id="22531" name="Rectangle 3"/>
          <p:cNvSpPr>
            <a:spLocks noGrp="1" noChangeArrowheads="1"/>
          </p:cNvSpPr>
          <p:nvPr>
            <p:ph idx="1"/>
          </p:nvPr>
        </p:nvSpPr>
        <p:spPr>
          <a:xfrm>
            <a:off x="256778" y="1752600"/>
            <a:ext cx="6448822" cy="4953000"/>
          </a:xfrm>
        </p:spPr>
        <p:txBody>
          <a:bodyPr>
            <a:normAutofit lnSpcReduction="10000"/>
          </a:bodyPr>
          <a:lstStyle/>
          <a:p>
            <a:pPr eaLnBrk="1" hangingPunct="1">
              <a:lnSpc>
                <a:spcPct val="90000"/>
              </a:lnSpc>
              <a:spcBef>
                <a:spcPts val="1800"/>
              </a:spcBef>
              <a:buSzPct val="80000"/>
              <a:buFont typeface="Wingdings" pitchFamily="2" charset="2"/>
              <a:buChar char="q"/>
            </a:pPr>
            <a:r>
              <a:rPr lang="en-US" sz="2400" dirty="0" smtClean="0">
                <a:latin typeface="+mn-lt"/>
              </a:rPr>
              <a:t>Reduced Efficiency</a:t>
            </a:r>
          </a:p>
          <a:p>
            <a:pPr eaLnBrk="1" hangingPunct="1">
              <a:lnSpc>
                <a:spcPct val="90000"/>
              </a:lnSpc>
              <a:spcBef>
                <a:spcPts val="1800"/>
              </a:spcBef>
              <a:buSzPct val="80000"/>
              <a:buFont typeface="Wingdings" pitchFamily="2" charset="2"/>
              <a:buChar char="q"/>
            </a:pPr>
            <a:r>
              <a:rPr lang="en-US" sz="2400" dirty="0" smtClean="0">
                <a:latin typeface="+mn-lt"/>
              </a:rPr>
              <a:t>Absenteeism</a:t>
            </a:r>
          </a:p>
          <a:p>
            <a:pPr eaLnBrk="1" hangingPunct="1">
              <a:lnSpc>
                <a:spcPct val="90000"/>
              </a:lnSpc>
              <a:spcBef>
                <a:spcPts val="1800"/>
              </a:spcBef>
              <a:buSzPct val="80000"/>
              <a:buFont typeface="Wingdings" pitchFamily="2" charset="2"/>
              <a:buChar char="q"/>
            </a:pPr>
            <a:r>
              <a:rPr lang="en-US" sz="2400" dirty="0">
                <a:latin typeface="+mn-lt"/>
              </a:rPr>
              <a:t>Low Morale</a:t>
            </a:r>
          </a:p>
          <a:p>
            <a:pPr eaLnBrk="1" hangingPunct="1">
              <a:lnSpc>
                <a:spcPct val="90000"/>
              </a:lnSpc>
              <a:spcBef>
                <a:spcPts val="1800"/>
              </a:spcBef>
              <a:buSzPct val="80000"/>
              <a:buFont typeface="Wingdings" pitchFamily="2" charset="2"/>
              <a:buChar char="q"/>
            </a:pPr>
            <a:r>
              <a:rPr lang="en-US" sz="2400" dirty="0" smtClean="0">
                <a:latin typeface="+mn-lt"/>
              </a:rPr>
              <a:t>Long-Term Health Problems</a:t>
            </a:r>
          </a:p>
          <a:p>
            <a:pPr eaLnBrk="1" hangingPunct="1">
              <a:lnSpc>
                <a:spcPct val="90000"/>
              </a:lnSpc>
              <a:spcBef>
                <a:spcPts val="1800"/>
              </a:spcBef>
              <a:buSzPct val="80000"/>
              <a:buFont typeface="Wingdings" pitchFamily="2" charset="2"/>
              <a:buChar char="q"/>
            </a:pPr>
            <a:r>
              <a:rPr lang="en-US" sz="2400" dirty="0" smtClean="0">
                <a:latin typeface="+mn-lt"/>
              </a:rPr>
              <a:t>Training &amp; Recruitment Costs  - High Turnover – Shortage of Staff- Work Conditions</a:t>
            </a:r>
          </a:p>
          <a:p>
            <a:pPr eaLnBrk="1" hangingPunct="1">
              <a:lnSpc>
                <a:spcPct val="90000"/>
              </a:lnSpc>
              <a:spcBef>
                <a:spcPts val="1800"/>
              </a:spcBef>
              <a:buSzPct val="80000"/>
              <a:buFont typeface="Wingdings" pitchFamily="2" charset="2"/>
              <a:buChar char="q"/>
            </a:pPr>
            <a:r>
              <a:rPr lang="en-US" sz="2400" dirty="0" smtClean="0">
                <a:latin typeface="+mn-lt"/>
              </a:rPr>
              <a:t>Increased Accidents and Mistakes Due to Stress</a:t>
            </a:r>
          </a:p>
          <a:p>
            <a:pPr eaLnBrk="1" hangingPunct="1">
              <a:lnSpc>
                <a:spcPct val="90000"/>
              </a:lnSpc>
              <a:spcBef>
                <a:spcPts val="1800"/>
              </a:spcBef>
              <a:buSzPct val="80000"/>
              <a:buFont typeface="Wingdings" pitchFamily="2" charset="2"/>
              <a:buChar char="q"/>
            </a:pPr>
            <a:r>
              <a:rPr lang="en-US" sz="2400" dirty="0" smtClean="0">
                <a:latin typeface="+mn-lt"/>
              </a:rPr>
              <a:t>The Risk of Violence in the Workplace</a:t>
            </a:r>
          </a:p>
          <a:p>
            <a:pPr marL="19050" indent="0" eaLnBrk="1" hangingPunct="1">
              <a:lnSpc>
                <a:spcPct val="90000"/>
              </a:lnSpc>
              <a:spcBef>
                <a:spcPts val="1800"/>
              </a:spcBef>
              <a:buSzPct val="80000"/>
              <a:buNone/>
            </a:pPr>
            <a:endParaRPr lang="en-US" sz="2400" dirty="0" smtClean="0"/>
          </a:p>
          <a:p>
            <a:pPr eaLnBrk="1" hangingPunct="1">
              <a:lnSpc>
                <a:spcPct val="90000"/>
              </a:lnSpc>
              <a:spcBef>
                <a:spcPts val="1800"/>
              </a:spcBef>
            </a:pPr>
            <a:endParaRPr lang="en-US" sz="2000" dirty="0" smtClean="0"/>
          </a:p>
        </p:txBody>
      </p:sp>
    </p:spTree>
    <p:extLst>
      <p:ext uri="{BB962C8B-B14F-4D97-AF65-F5344CB8AC3E}">
        <p14:creationId xmlns:p14="http://schemas.microsoft.com/office/powerpoint/2010/main" val="352863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228600"/>
            <a:ext cx="5791200" cy="13716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4500" b="1" dirty="0"/>
              <a:t>Training Objectives</a:t>
            </a:r>
          </a:p>
        </p:txBody>
      </p:sp>
      <p:sp>
        <p:nvSpPr>
          <p:cNvPr id="3075" name="Rectangle 3"/>
          <p:cNvSpPr>
            <a:spLocks noGrp="1" noChangeArrowheads="1"/>
          </p:cNvSpPr>
          <p:nvPr>
            <p:ph idx="1"/>
          </p:nvPr>
        </p:nvSpPr>
        <p:spPr>
          <a:xfrm>
            <a:off x="457200" y="1981200"/>
            <a:ext cx="7772400" cy="4419600"/>
          </a:xfrm>
        </p:spPr>
        <p:txBody>
          <a:bodyPr/>
          <a:lstStyle/>
          <a:p>
            <a:pPr>
              <a:lnSpc>
                <a:spcPct val="90000"/>
              </a:lnSpc>
              <a:buFont typeface="Wingdings" pitchFamily="2" charset="2"/>
              <a:buNone/>
            </a:pPr>
            <a:r>
              <a:rPr lang="en-US" sz="2800" b="1" u="sng" dirty="0" smtClean="0">
                <a:latin typeface="Calibri" pitchFamily="34" charset="0"/>
                <a:cs typeface="Calibri" pitchFamily="34" charset="0"/>
              </a:rPr>
              <a:t>At the end of this workshop </a:t>
            </a:r>
            <a:r>
              <a:rPr lang="en-US" sz="2800" b="1" u="sng" dirty="0">
                <a:latin typeface="Calibri" pitchFamily="34" charset="0"/>
                <a:cs typeface="Calibri" pitchFamily="34" charset="0"/>
              </a:rPr>
              <a:t>you will </a:t>
            </a:r>
            <a:r>
              <a:rPr lang="en-US" sz="2800" b="1" dirty="0" smtClean="0">
                <a:latin typeface="Calibri" pitchFamily="34" charset="0"/>
                <a:cs typeface="Calibri" pitchFamily="34" charset="0"/>
              </a:rPr>
              <a:t>:</a:t>
            </a:r>
            <a:endParaRPr lang="en-US" sz="2800" b="1" dirty="0">
              <a:latin typeface="Calibri" pitchFamily="34" charset="0"/>
              <a:cs typeface="Calibri" pitchFamily="34" charset="0"/>
            </a:endParaRPr>
          </a:p>
          <a:p>
            <a:pPr>
              <a:lnSpc>
                <a:spcPct val="90000"/>
              </a:lnSpc>
              <a:buFont typeface="Wingdings" pitchFamily="2" charset="2"/>
              <a:buNone/>
            </a:pPr>
            <a:endParaRPr lang="en-US" b="1" dirty="0">
              <a:latin typeface="Calibri" pitchFamily="34" charset="0"/>
              <a:cs typeface="Calibri" pitchFamily="34" charset="0"/>
            </a:endParaRPr>
          </a:p>
          <a:p>
            <a:pPr lvl="0">
              <a:lnSpc>
                <a:spcPct val="150000"/>
              </a:lnSpc>
            </a:pPr>
            <a:r>
              <a:rPr lang="en-US" sz="2400" b="1" dirty="0"/>
              <a:t>Understand facts about workplace bullying.</a:t>
            </a:r>
            <a:endParaRPr lang="en-US" sz="2400" dirty="0"/>
          </a:p>
          <a:p>
            <a:pPr lvl="0">
              <a:lnSpc>
                <a:spcPct val="150000"/>
              </a:lnSpc>
            </a:pPr>
            <a:r>
              <a:rPr lang="en-US" sz="2400" b="1" dirty="0" smtClean="0"/>
              <a:t>Know how bullying impacts both the </a:t>
            </a:r>
            <a:r>
              <a:rPr lang="en-US" sz="2400" b="1" dirty="0"/>
              <a:t>worker who is </a:t>
            </a:r>
            <a:r>
              <a:rPr lang="en-US" sz="2400" b="1" dirty="0" smtClean="0"/>
              <a:t>the target </a:t>
            </a:r>
            <a:r>
              <a:rPr lang="en-US" sz="2400" b="1" dirty="0"/>
              <a:t>and their co-workers.</a:t>
            </a:r>
            <a:endParaRPr lang="en-US" sz="2400" dirty="0"/>
          </a:p>
          <a:p>
            <a:pPr lvl="0">
              <a:lnSpc>
                <a:spcPct val="150000"/>
              </a:lnSpc>
            </a:pPr>
            <a:r>
              <a:rPr lang="en-US" sz="2400" b="1" dirty="0"/>
              <a:t>Explore tools </a:t>
            </a:r>
            <a:r>
              <a:rPr lang="en-US" sz="2400" b="1" dirty="0" smtClean="0"/>
              <a:t>you can use to </a:t>
            </a:r>
            <a:r>
              <a:rPr lang="en-US" sz="2400" b="1" dirty="0"/>
              <a:t>address bullying.</a:t>
            </a:r>
            <a:endParaRPr lang="en-US" sz="2400" dirty="0"/>
          </a:p>
        </p:txBody>
      </p:sp>
    </p:spTree>
    <p:extLst>
      <p:ext uri="{BB962C8B-B14F-4D97-AF65-F5344CB8AC3E}">
        <p14:creationId xmlns:p14="http://schemas.microsoft.com/office/powerpoint/2010/main" val="308125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5791200" cy="914400"/>
          </a:xfrm>
        </p:spPr>
        <p:txBody>
          <a:bodyPr/>
          <a:lstStyle/>
          <a:p>
            <a:pPr algn="ctr"/>
            <a:r>
              <a:rPr lang="en-US" b="1" dirty="0" smtClean="0"/>
              <a:t>What can we do?</a:t>
            </a:r>
            <a:endParaRPr lang="en-US" b="1" dirty="0"/>
          </a:p>
        </p:txBody>
      </p:sp>
      <p:sp>
        <p:nvSpPr>
          <p:cNvPr id="3" name="Content Placeholder 2"/>
          <p:cNvSpPr>
            <a:spLocks noGrp="1"/>
          </p:cNvSpPr>
          <p:nvPr>
            <p:ph idx="1"/>
          </p:nvPr>
        </p:nvSpPr>
        <p:spPr>
          <a:xfrm>
            <a:off x="762000" y="1447800"/>
            <a:ext cx="7620000" cy="4724400"/>
          </a:xfrm>
        </p:spPr>
        <p:txBody>
          <a:bodyPr>
            <a:noAutofit/>
          </a:bodyPr>
          <a:lstStyle/>
          <a:p>
            <a:r>
              <a:rPr lang="en-US" sz="2800" u="sng" dirty="0" smtClean="0"/>
              <a:t>Find two people near you and discuss</a:t>
            </a:r>
            <a:r>
              <a:rPr lang="en-US" sz="2800" dirty="0" smtClean="0"/>
              <a:t>:</a:t>
            </a:r>
          </a:p>
          <a:p>
            <a:r>
              <a:rPr lang="en-US" sz="2800" dirty="0" smtClean="0"/>
              <a:t>1) What can you as an individual do?</a:t>
            </a:r>
          </a:p>
          <a:p>
            <a:endParaRPr lang="en-US" dirty="0"/>
          </a:p>
          <a:p>
            <a:r>
              <a:rPr lang="en-US" sz="2800" dirty="0" smtClean="0"/>
              <a:t>2) What do you think our union should and </a:t>
            </a:r>
            <a:r>
              <a:rPr lang="en-US" sz="2800" dirty="0"/>
              <a:t> </a:t>
            </a:r>
            <a:r>
              <a:rPr lang="en-US" sz="2800" dirty="0" smtClean="0"/>
              <a:t>  	can do?</a:t>
            </a:r>
          </a:p>
          <a:p>
            <a:endParaRPr lang="en-US" dirty="0"/>
          </a:p>
          <a:p>
            <a:pPr algn="ctr"/>
            <a:r>
              <a:rPr lang="en-US" sz="3200" dirty="0" smtClean="0"/>
              <a:t>Spend two minutes talking about each question and then we’ll take answers.</a:t>
            </a:r>
            <a:endParaRPr lang="en-US" sz="3200" dirty="0"/>
          </a:p>
        </p:txBody>
      </p:sp>
    </p:spTree>
    <p:extLst>
      <p:ext uri="{BB962C8B-B14F-4D97-AF65-F5344CB8AC3E}">
        <p14:creationId xmlns:p14="http://schemas.microsoft.com/office/powerpoint/2010/main" val="3008920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pPr>
              <a:spcAft>
                <a:spcPts val="600"/>
              </a:spcAft>
            </a:pPr>
            <a:endParaRPr lang="en-US" dirty="0" smtClean="0"/>
          </a:p>
          <a:p>
            <a:pPr>
              <a:spcAft>
                <a:spcPts val="600"/>
              </a:spcAft>
            </a:pPr>
            <a:endParaRPr lang="en-US" dirty="0" smtClean="0"/>
          </a:p>
          <a:p>
            <a:pPr>
              <a:spcAft>
                <a:spcPts val="600"/>
              </a:spcAft>
            </a:pPr>
            <a:r>
              <a:rPr lang="en-US" dirty="0" smtClean="0"/>
              <a:t>The Washington State Department of Labor &amp; Industries houses SHARP </a:t>
            </a:r>
            <a:r>
              <a:rPr lang="en-US" dirty="0"/>
              <a:t>– </a:t>
            </a:r>
            <a:r>
              <a:rPr lang="en-US" b="1" dirty="0">
                <a:solidFill>
                  <a:srgbClr val="C00000"/>
                </a:solidFill>
              </a:rPr>
              <a:t>Safety and Health Assessment and Research for </a:t>
            </a:r>
            <a:r>
              <a:rPr lang="en-US" b="1" dirty="0" smtClean="0">
                <a:solidFill>
                  <a:srgbClr val="C00000"/>
                </a:solidFill>
              </a:rPr>
              <a:t>Prevention </a:t>
            </a:r>
            <a:r>
              <a:rPr lang="en-US" b="1" dirty="0" smtClean="0">
                <a:solidFill>
                  <a:srgbClr val="0070C0"/>
                </a:solidFill>
              </a:rPr>
              <a:t>http</a:t>
            </a:r>
            <a:r>
              <a:rPr lang="en-US" b="1" dirty="0">
                <a:solidFill>
                  <a:srgbClr val="0070C0"/>
                </a:solidFill>
              </a:rPr>
              <a:t>://www.lni.wa.gov/Safety/Research/Workplacebullying/Default.asp</a:t>
            </a:r>
            <a:endParaRPr lang="en-US" b="1" dirty="0" smtClean="0">
              <a:solidFill>
                <a:srgbClr val="0070C0"/>
              </a:solidFill>
            </a:endParaRPr>
          </a:p>
          <a:p>
            <a:pPr>
              <a:spcAft>
                <a:spcPts val="600"/>
              </a:spcAft>
            </a:pPr>
            <a:r>
              <a:rPr lang="en-US" b="1" dirty="0" smtClean="0"/>
              <a:t>The Healthy Workplace Bill website:</a:t>
            </a:r>
            <a:r>
              <a:rPr lang="en-US" b="1" dirty="0" smtClean="0">
                <a:solidFill>
                  <a:srgbClr val="C00000"/>
                </a:solidFill>
              </a:rPr>
              <a:t> </a:t>
            </a:r>
            <a:r>
              <a:rPr lang="en-US" b="1" dirty="0" smtClean="0">
                <a:solidFill>
                  <a:srgbClr val="C00000"/>
                </a:solidFill>
                <a:hlinkClick r:id="rId3"/>
              </a:rPr>
              <a:t>http</a:t>
            </a:r>
            <a:r>
              <a:rPr lang="en-US" b="1" dirty="0">
                <a:solidFill>
                  <a:srgbClr val="C00000"/>
                </a:solidFill>
                <a:hlinkClick r:id="rId3"/>
              </a:rPr>
              <a:t>://www.healthyworkplacebill.org</a:t>
            </a:r>
            <a:r>
              <a:rPr lang="en-US" b="1" dirty="0" smtClean="0">
                <a:solidFill>
                  <a:srgbClr val="C00000"/>
                </a:solidFill>
                <a:hlinkClick r:id="rId3"/>
              </a:rPr>
              <a:t>/</a:t>
            </a:r>
            <a:endParaRPr lang="en-US" b="1" dirty="0" smtClean="0">
              <a:solidFill>
                <a:srgbClr val="C00000"/>
              </a:solidFill>
            </a:endParaRPr>
          </a:p>
          <a:p>
            <a:pPr>
              <a:spcAft>
                <a:spcPts val="600"/>
              </a:spcAft>
            </a:pPr>
            <a:r>
              <a:rPr lang="en-US" b="1" u="sng" dirty="0" smtClean="0"/>
              <a:t>The Bully at Work: What You Can Do to Stop the Hurt and Reclaim Your Dignity on the Job, </a:t>
            </a:r>
            <a:r>
              <a:rPr lang="en-US" dirty="0" smtClean="0"/>
              <a:t>Gary </a:t>
            </a:r>
            <a:r>
              <a:rPr lang="en-US" dirty="0" err="1" smtClean="0"/>
              <a:t>Namie</a:t>
            </a:r>
            <a:r>
              <a:rPr lang="en-US" dirty="0" smtClean="0"/>
              <a:t>, PhD &amp; Ruth </a:t>
            </a:r>
            <a:r>
              <a:rPr lang="en-US" dirty="0" err="1" smtClean="0"/>
              <a:t>Namie</a:t>
            </a:r>
            <a:r>
              <a:rPr lang="en-US" dirty="0" smtClean="0"/>
              <a:t>, PhD</a:t>
            </a:r>
          </a:p>
          <a:p>
            <a:pPr>
              <a:spcAft>
                <a:spcPts val="600"/>
              </a:spcAft>
            </a:pPr>
            <a:r>
              <a:rPr lang="en-US" dirty="0" smtClean="0"/>
              <a:t>Website: </a:t>
            </a:r>
            <a:r>
              <a:rPr lang="en-US" b="1" dirty="0" smtClean="0">
                <a:hlinkClick r:id="rId4"/>
              </a:rPr>
              <a:t>http</a:t>
            </a:r>
            <a:r>
              <a:rPr lang="en-US" b="1" dirty="0">
                <a:hlinkClick r:id="rId4"/>
              </a:rPr>
              <a:t>://www.workplacebullying.org</a:t>
            </a:r>
            <a:r>
              <a:rPr lang="en-US" b="1" dirty="0" smtClean="0">
                <a:hlinkClick r:id="rId4"/>
              </a:rPr>
              <a:t>/</a:t>
            </a:r>
            <a:r>
              <a:rPr lang="en-US" b="1" dirty="0" smtClean="0"/>
              <a:t> </a:t>
            </a:r>
          </a:p>
          <a:p>
            <a:pPr>
              <a:spcAft>
                <a:spcPts val="600"/>
              </a:spcAft>
            </a:pPr>
            <a:endParaRPr lang="en-US" dirty="0" smtClean="0"/>
          </a:p>
          <a:p>
            <a:pPr marL="0" indent="0">
              <a:spcAft>
                <a:spcPts val="600"/>
              </a:spcAft>
              <a:buNone/>
            </a:pPr>
            <a:endParaRPr lang="en-US" dirty="0" smtClean="0"/>
          </a:p>
          <a:p>
            <a:endParaRPr lang="en-US" dirty="0"/>
          </a:p>
        </p:txBody>
      </p:sp>
    </p:spTree>
    <p:extLst>
      <p:ext uri="{BB962C8B-B14F-4D97-AF65-F5344CB8AC3E}">
        <p14:creationId xmlns:p14="http://schemas.microsoft.com/office/powerpoint/2010/main" val="29351249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p:cNvGrpSpPr/>
          <p:nvPr/>
        </p:nvGrpSpPr>
        <p:grpSpPr>
          <a:xfrm>
            <a:off x="890751" y="1600200"/>
            <a:ext cx="7362497" cy="3231931"/>
            <a:chOff x="890752" y="1813035"/>
            <a:chExt cx="7362497" cy="3231931"/>
          </a:xfrm>
          <a:scene3d>
            <a:camera prst="perspectiveRight"/>
            <a:lightRig rig="threePt" dir="t"/>
          </a:scene3d>
        </p:grpSpPr>
        <p:sp>
          <p:nvSpPr>
            <p:cNvPr id="7" name="Rounded Rectangle 6"/>
            <p:cNvSpPr/>
            <p:nvPr/>
          </p:nvSpPr>
          <p:spPr>
            <a:xfrm>
              <a:off x="1044802" y="1992332"/>
              <a:ext cx="7014066" cy="2849464"/>
            </a:xfrm>
            <a:prstGeom prst="roundRect">
              <a:avLst>
                <a:gd name="adj" fmla="val 8310"/>
              </a:avLst>
            </a:prstGeom>
            <a:gradFill flip="none" rotWithShape="1">
              <a:gsLst>
                <a:gs pos="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pitchFamily="34" charset="0"/>
              </a:endParaRPr>
            </a:p>
          </p:txBody>
        </p:sp>
        <p:cxnSp>
          <p:nvCxnSpPr>
            <p:cNvPr id="19" name="Straight Connector 18"/>
            <p:cNvCxnSpPr/>
            <p:nvPr/>
          </p:nvCxn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54" name="Straight Connector 53"/>
            <p:cNvCxnSpPr/>
            <p:nvPr/>
          </p:nvCxn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prstClr val="black"/>
                      </a:gs>
                    </a:gsLst>
                    <a:lin ang="5400000"/>
                  </a:gradFill>
                  <a:effectLst>
                    <a:outerShdw blurRad="63500" sx="102000" sy="102000" algn="ctr" rotWithShape="0">
                      <a:prstClr val="black">
                        <a:alpha val="40000"/>
                      </a:prstClr>
                    </a:outerShdw>
                  </a:effectLst>
                  <a:latin typeface="Franklin Gothic Medium" pitchFamily="34" charset="0"/>
                </a:rPr>
                <a:t>Thank You</a:t>
              </a:r>
            </a:p>
            <a:p>
              <a:pPr algn="ctr"/>
              <a:endParaRPr lang="en-US" sz="3200" b="1"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Lst>
                  <a:lin ang="5400000"/>
                </a:gradFill>
                <a:effectLst>
                  <a:outerShdw blurRad="63500" sx="102000" sy="102000" algn="ctr" rotWithShape="0">
                    <a:prstClr val="black">
                      <a:alpha val="40000"/>
                    </a:prstClr>
                  </a:outerShdw>
                </a:effectLst>
                <a:latin typeface="Franklin Gothic Medium" pitchFamily="34" charset="0"/>
              </a:endParaRPr>
            </a:p>
          </p:txBody>
        </p:sp>
      </p:grpSp>
    </p:spTree>
    <p:extLst>
      <p:ext uri="{BB962C8B-B14F-4D97-AF65-F5344CB8AC3E}">
        <p14:creationId xmlns:p14="http://schemas.microsoft.com/office/powerpoint/2010/main" val="4356801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50"/>
            <a:ext cx="9144000" cy="66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33375" y="811213"/>
            <a:ext cx="8375650" cy="649287"/>
          </a:xfrm>
        </p:spPr>
        <p:txBody>
          <a:bodyPr>
            <a:normAutofit fontScale="90000"/>
          </a:bodyPr>
          <a:lstStyle/>
          <a:p>
            <a:pPr>
              <a:defRPr/>
            </a:pPr>
            <a:r>
              <a:rPr lang="en-US" sz="7200" b="1" dirty="0" smtClean="0">
                <a:solidFill>
                  <a:schemeClr val="accent6">
                    <a:lumMod val="75000"/>
                  </a:schemeClr>
                </a:solidFill>
                <a:effectLst>
                  <a:outerShdw blurRad="38100" dist="38100" dir="2700000" algn="tl">
                    <a:srgbClr val="000000">
                      <a:alpha val="43137"/>
                    </a:srgbClr>
                  </a:outerShdw>
                </a:effectLst>
              </a:rPr>
              <a:t>Bullied…</a:t>
            </a:r>
            <a:endParaRPr lang="en-US" sz="7200" b="1" dirty="0">
              <a:solidFill>
                <a:schemeClr val="accent6">
                  <a:lumMod val="75000"/>
                </a:schemeClr>
              </a:solidFill>
              <a:effectLst>
                <a:outerShdw blurRad="38100" dist="38100" dir="2700000" algn="tl">
                  <a:srgbClr val="000000">
                    <a:alpha val="43137"/>
                  </a:srgbClr>
                </a:outerShdw>
              </a:effectLst>
            </a:endParaRPr>
          </a:p>
        </p:txBody>
      </p:sp>
      <p:sp>
        <p:nvSpPr>
          <p:cNvPr id="5" name="Rectangle 4"/>
          <p:cNvSpPr/>
          <p:nvPr/>
        </p:nvSpPr>
        <p:spPr>
          <a:xfrm>
            <a:off x="1905000" y="4648200"/>
            <a:ext cx="6638356" cy="1015663"/>
          </a:xfrm>
          <a:prstGeom prst="rect">
            <a:avLst/>
          </a:prstGeom>
          <a:noFill/>
          <a:ln w="38100">
            <a:noFill/>
          </a:ln>
          <a:effectLst>
            <a:innerShdw blurRad="63500" dist="50800" dir="5400000">
              <a:prstClr val="black">
                <a:alpha val="50000"/>
              </a:prstClr>
            </a:innerShdw>
          </a:effectLst>
        </p:spPr>
        <p:txBody>
          <a:bodyPr wrap="none">
            <a:spAutoFit/>
          </a:bodyPr>
          <a:lstStyle/>
          <a:p>
            <a:pPr algn="ctr">
              <a:defRPr/>
            </a:pPr>
            <a:r>
              <a:rPr lang="en-US" sz="6000" b="1" dirty="0" smtClean="0">
                <a:solidFill>
                  <a:schemeClr val="accent6">
                    <a:lumMod val="75000"/>
                  </a:schemeClr>
                </a:solidFill>
                <a:effectLst>
                  <a:outerShdw blurRad="38100" dist="38100" dir="2700000" algn="tl">
                    <a:srgbClr val="000000">
                      <a:alpha val="43137"/>
                    </a:srgbClr>
                  </a:outerShdw>
                </a:effectLst>
              </a:rPr>
              <a:t>Witnessed Bullying?</a:t>
            </a:r>
            <a:endParaRPr lang="en-US" sz="6000" dirty="0">
              <a:ln w="18415" cmpd="sng">
                <a:solidFill>
                  <a:srgbClr val="000000">
                    <a:lumMod val="50000"/>
                    <a:lumOff val="50000"/>
                  </a:srgbClr>
                </a:solidFill>
                <a:prstDash val="solid"/>
              </a:ln>
              <a:solidFill>
                <a:srgbClr val="FFFFFF">
                  <a:lumMod val="75000"/>
                </a:srgbClr>
              </a:solidFill>
              <a:effectLst>
                <a:outerShdw blurRad="63500" dist="63500" dir="3600000" algn="tl" rotWithShape="0">
                  <a:srgbClr val="2D2D8A">
                    <a:lumMod val="75000"/>
                    <a:alpha val="70000"/>
                  </a:srgbClr>
                </a:outerShdw>
              </a:effectLst>
              <a:latin typeface="Candara" pitchFamily="34" charset="0"/>
              <a:cs typeface="Arial" charset="0"/>
            </a:endParaRPr>
          </a:p>
        </p:txBody>
      </p:sp>
    </p:spTree>
    <p:extLst>
      <p:ext uri="{BB962C8B-B14F-4D97-AF65-F5344CB8AC3E}">
        <p14:creationId xmlns:p14="http://schemas.microsoft.com/office/powerpoint/2010/main" val="2567871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351463"/>
            <a:ext cx="9144000" cy="13112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dirty="0">
              <a:solidFill>
                <a:srgbClr val="FFFFFF"/>
              </a:solidFill>
            </a:endParaRPr>
          </a:p>
        </p:txBody>
      </p:sp>
      <p:pic>
        <p:nvPicPr>
          <p:cNvPr id="139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843" y="252299"/>
            <a:ext cx="5040313"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457200" y="381000"/>
            <a:ext cx="8229600" cy="1371600"/>
          </a:xfrm>
          <a:prstGeom prst="rect">
            <a:avLst/>
          </a:prstGeom>
          <a:noFill/>
          <a:ln w="9525">
            <a:noFill/>
            <a:miter lim="800000"/>
            <a:headEnd/>
            <a:tailEnd/>
          </a:ln>
        </p:spPr>
        <p:txBody>
          <a:bodyPr bIns="0" anchor="b"/>
          <a:lstStyle/>
          <a:p>
            <a:pPr>
              <a:lnSpc>
                <a:spcPct val="80000"/>
              </a:lnSpc>
              <a:spcBef>
                <a:spcPct val="35000"/>
              </a:spcBef>
              <a:defRPr/>
            </a:pPr>
            <a:endParaRPr lang="en-US" sz="3600" kern="0" dirty="0">
              <a:solidFill>
                <a:srgbClr val="99CC00"/>
              </a:solidFill>
              <a:latin typeface="Calibri"/>
            </a:endParaRPr>
          </a:p>
        </p:txBody>
      </p:sp>
      <p:sp>
        <p:nvSpPr>
          <p:cNvPr id="9" name="Text Box 3"/>
          <p:cNvSpPr txBox="1">
            <a:spLocks noChangeArrowheads="1"/>
          </p:cNvSpPr>
          <p:nvPr/>
        </p:nvSpPr>
        <p:spPr bwMode="auto">
          <a:xfrm>
            <a:off x="0" y="304800"/>
            <a:ext cx="9144000" cy="1046440"/>
          </a:xfrm>
          <a:prstGeom prst="rect">
            <a:avLst/>
          </a:prstGeom>
          <a:noFill/>
          <a:ln w="12700">
            <a:noFill/>
            <a:miter lim="800000"/>
            <a:headEnd type="none" w="sm" len="sm"/>
            <a:tailEnd type="none" w="sm" len="sm"/>
          </a:ln>
          <a:effectLst/>
        </p:spPr>
        <p:txBody>
          <a:bodyPr>
            <a:spAutoFit/>
          </a:bodyPr>
          <a:lstStyle/>
          <a:p>
            <a:pPr algn="ctr">
              <a:defRPr/>
            </a:pPr>
            <a:r>
              <a:rPr lang="en-US" sz="6200" b="1" dirty="0" smtClean="0">
                <a:ln w="31550" cmpd="sng">
                  <a:gradFill>
                    <a:gsLst>
                      <a:gs pos="25000">
                        <a:srgbClr val="BBE0E3">
                          <a:shade val="25000"/>
                          <a:satMod val="190000"/>
                        </a:srgbClr>
                      </a:gs>
                      <a:gs pos="80000">
                        <a:srgbClr val="BBE0E3">
                          <a:tint val="75000"/>
                          <a:satMod val="190000"/>
                        </a:srgbClr>
                      </a:gs>
                    </a:gsLst>
                    <a:lin ang="5400000"/>
                  </a:gradFill>
                  <a:prstDash val="solid"/>
                </a:ln>
                <a:solidFill>
                  <a:srgbClr val="0033CC"/>
                </a:solidFill>
                <a:effectLst>
                  <a:outerShdw blurRad="41275" dist="12700" dir="12000000" algn="tl" rotWithShape="0">
                    <a:srgbClr val="000000">
                      <a:alpha val="40000"/>
                    </a:srgbClr>
                  </a:outerShdw>
                </a:effectLst>
                <a:latin typeface="Calibri" pitchFamily="34" charset="0"/>
                <a:cs typeface="Calibri" pitchFamily="34" charset="0"/>
              </a:rPr>
              <a:t>What is bullying?</a:t>
            </a:r>
            <a:endParaRPr lang="en-US" sz="6200" b="1" i="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33CC"/>
              </a:solidFill>
              <a:effectLst>
                <a:outerShdw blurRad="41275" dist="12700" dir="12000000" algn="tl" rotWithShape="0">
                  <a:srgbClr val="000000">
                    <a:alpha val="40000"/>
                  </a:srgbClr>
                </a:outerShdw>
              </a:effectLst>
              <a:latin typeface="Calibri" pitchFamily="34" charset="0"/>
              <a:cs typeface="Calibri" pitchFamily="34" charset="0"/>
            </a:endParaRPr>
          </a:p>
        </p:txBody>
      </p:sp>
      <p:sp>
        <p:nvSpPr>
          <p:cNvPr id="10" name="Rectangle 9"/>
          <p:cNvSpPr/>
          <p:nvPr/>
        </p:nvSpPr>
        <p:spPr>
          <a:xfrm>
            <a:off x="-5576" y="4303455"/>
            <a:ext cx="9144000" cy="2062103"/>
          </a:xfrm>
          <a:prstGeom prst="rect">
            <a:avLst/>
          </a:prstGeom>
        </p:spPr>
        <p:txBody>
          <a:bodyPr>
            <a:spAutoFit/>
          </a:bodyPr>
          <a:lstStyle/>
          <a:p>
            <a:pPr algn="ctr">
              <a:defRPr/>
            </a:pPr>
            <a:r>
              <a:rPr lang="en-US" sz="3200" b="1" dirty="0"/>
              <a:t>R</a:t>
            </a:r>
            <a:r>
              <a:rPr lang="en-US" sz="3200" b="1" dirty="0" smtClean="0"/>
              <a:t>epeated mistreatment or sabotage </a:t>
            </a:r>
            <a:r>
              <a:rPr lang="en-US" sz="3200" b="1" dirty="0"/>
              <a:t>by </a:t>
            </a:r>
            <a:r>
              <a:rPr lang="en-US" sz="3200" b="1" dirty="0" smtClean="0"/>
              <a:t>others, including verbal </a:t>
            </a:r>
            <a:r>
              <a:rPr lang="en-US" sz="3200" b="1" dirty="0"/>
              <a:t>abuse, threatening conduct, intimidation, </a:t>
            </a:r>
            <a:endParaRPr lang="en-US" sz="3200" b="1" dirty="0" smtClean="0"/>
          </a:p>
          <a:p>
            <a:pPr algn="ctr">
              <a:defRPr/>
            </a:pPr>
            <a:r>
              <a:rPr lang="en-US" sz="3200" b="1" dirty="0" smtClean="0"/>
              <a:t>or humiliation</a:t>
            </a:r>
            <a:endParaRPr lang="en-US" sz="3200" b="1"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90781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3" cstate="print"/>
          <a:srcRect/>
          <a:stretch>
            <a:fillRect/>
          </a:stretch>
        </p:blipFill>
        <p:spPr bwMode="auto">
          <a:xfrm>
            <a:off x="1106796" y="3678817"/>
            <a:ext cx="3273552" cy="31791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1"/>
          <p:cNvSpPr>
            <a:spLocks noGrp="1"/>
          </p:cNvSpPr>
          <p:nvPr>
            <p:ph type="body" idx="1"/>
          </p:nvPr>
        </p:nvSpPr>
        <p:spPr>
          <a:xfrm>
            <a:off x="346075" y="1438275"/>
            <a:ext cx="3765550" cy="4451350"/>
          </a:xfrm>
        </p:spPr>
        <p:txBody>
          <a:bodyPr/>
          <a:lstStyle/>
          <a:p>
            <a:pPr>
              <a:defRPr/>
            </a:pPr>
            <a:endParaRPr lang="en-US" dirty="0"/>
          </a:p>
        </p:txBody>
      </p:sp>
      <p:sp>
        <p:nvSpPr>
          <p:cNvPr id="5" name="Text Box 3"/>
          <p:cNvSpPr txBox="1">
            <a:spLocks noChangeArrowheads="1"/>
          </p:cNvSpPr>
          <p:nvPr/>
        </p:nvSpPr>
        <p:spPr bwMode="auto">
          <a:xfrm>
            <a:off x="0" y="304800"/>
            <a:ext cx="9144000" cy="1046440"/>
          </a:xfrm>
          <a:prstGeom prst="rect">
            <a:avLst/>
          </a:prstGeom>
          <a:noFill/>
          <a:ln w="12700">
            <a:noFill/>
            <a:miter lim="800000"/>
            <a:headEnd type="none" w="sm" len="sm"/>
            <a:tailEnd type="none" w="sm" len="sm"/>
          </a:ln>
          <a:effectLst/>
        </p:spPr>
        <p:txBody>
          <a:bodyPr>
            <a:spAutoFit/>
          </a:bodyPr>
          <a:lstStyle/>
          <a:p>
            <a:pPr algn="ctr">
              <a:defRPr/>
            </a:pPr>
            <a:r>
              <a:rPr lang="en-US" sz="6200" b="1" dirty="0">
                <a:ln w="10541" cmpd="sng">
                  <a:solidFill>
                    <a:srgbClr val="BBE0E3">
                      <a:shade val="88000"/>
                      <a:satMod val="110000"/>
                    </a:srgbClr>
                  </a:solidFill>
                  <a:prstDash val="solid"/>
                </a:ln>
                <a:solidFill>
                  <a:srgbClr val="6666FF"/>
                </a:solidFill>
                <a:effectLst>
                  <a:outerShdw blurRad="38100" dist="38100" dir="2700000" algn="tl">
                    <a:srgbClr val="000000">
                      <a:alpha val="43137"/>
                    </a:srgbClr>
                  </a:outerShdw>
                </a:effectLst>
                <a:latin typeface="Calibri" pitchFamily="34" charset="0"/>
                <a:cs typeface="Calibri" pitchFamily="34" charset="0"/>
              </a:rPr>
              <a:t>Altercations &amp; Assaults</a:t>
            </a:r>
            <a:endParaRPr lang="en-US" sz="6200" b="1" i="1" dirty="0">
              <a:ln w="10541" cmpd="sng">
                <a:solidFill>
                  <a:srgbClr val="BBE0E3">
                    <a:shade val="88000"/>
                    <a:satMod val="110000"/>
                  </a:srgbClr>
                </a:solidFill>
                <a:prstDash val="solid"/>
              </a:ln>
              <a:solidFill>
                <a:srgbClr val="6666FF"/>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5" descr="workplace_violence.jpg"/>
          <p:cNvPicPr>
            <a:picLocks noChangeAspect="1"/>
          </p:cNvPicPr>
          <p:nvPr/>
        </p:nvPicPr>
        <p:blipFill>
          <a:blip r:embed="rId4" cstate="print"/>
          <a:stretch>
            <a:fillRect/>
          </a:stretch>
        </p:blipFill>
        <p:spPr>
          <a:xfrm>
            <a:off x="3074763" y="1396991"/>
            <a:ext cx="2633472" cy="19295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824" y="3699261"/>
            <a:ext cx="3413760" cy="2286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233443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81000" y="1066800"/>
            <a:ext cx="7010400" cy="1295400"/>
          </a:xfrm>
        </p:spPr>
        <p:txBody>
          <a:bodyPr>
            <a:normAutofit fontScale="90000"/>
          </a:bodyPr>
          <a:lstStyle/>
          <a:p>
            <a:r>
              <a:rPr lang="en-US" sz="6000" b="1" dirty="0"/>
              <a:t>True </a:t>
            </a:r>
            <a:r>
              <a:rPr lang="en-US" sz="6000" b="1" dirty="0">
                <a:solidFill>
                  <a:srgbClr val="FF0000"/>
                </a:solidFill>
              </a:rPr>
              <a:t>or</a:t>
            </a:r>
            <a:r>
              <a:rPr lang="en-US" sz="6000" b="1" dirty="0"/>
              <a:t> False?</a:t>
            </a:r>
          </a:p>
        </p:txBody>
      </p:sp>
      <p:sp>
        <p:nvSpPr>
          <p:cNvPr id="168963" name="Rectangle 3"/>
          <p:cNvSpPr>
            <a:spLocks noGrp="1" noChangeArrowheads="1"/>
          </p:cNvSpPr>
          <p:nvPr>
            <p:ph type="body" sz="half" idx="1"/>
          </p:nvPr>
        </p:nvSpPr>
        <p:spPr>
          <a:xfrm>
            <a:off x="990600" y="2684463"/>
            <a:ext cx="3124199" cy="2667000"/>
          </a:xfrm>
        </p:spPr>
        <p:txBody>
          <a:bodyPr>
            <a:normAutofit lnSpcReduction="10000"/>
          </a:bodyPr>
          <a:lstStyle/>
          <a:p>
            <a:pPr>
              <a:buFont typeface="Wingdings" pitchFamily="2" charset="2"/>
              <a:buNone/>
            </a:pPr>
            <a:r>
              <a:rPr lang="en-US" sz="4000" dirty="0">
                <a:latin typeface="+mn-lt"/>
              </a:rPr>
              <a:t>  </a:t>
            </a:r>
            <a:r>
              <a:rPr lang="en-US" sz="4400" dirty="0" smtClean="0">
                <a:latin typeface="+mn-lt"/>
              </a:rPr>
              <a:t>Bullying is brought on by the individual</a:t>
            </a:r>
          </a:p>
          <a:p>
            <a:pPr>
              <a:buFont typeface="Wingdings" pitchFamily="2" charset="2"/>
              <a:buNone/>
            </a:pPr>
            <a:endParaRPr lang="en-US" dirty="0"/>
          </a:p>
        </p:txBody>
      </p:sp>
      <p:sp>
        <p:nvSpPr>
          <p:cNvPr id="5" name="Slide Number Placeholder 5"/>
          <p:cNvSpPr>
            <a:spLocks noGrp="1"/>
          </p:cNvSpPr>
          <p:nvPr>
            <p:ph type="sldNum" sz="quarter" idx="11"/>
          </p:nvPr>
        </p:nvSpPr>
        <p:spPr/>
        <p:txBody>
          <a:bodyPr/>
          <a:lstStyle/>
          <a:p>
            <a:fld id="{97055899-4805-478C-9482-0A18EC38D459}" type="slidenum">
              <a:rPr lang="en-US"/>
              <a:pPr/>
              <a:t>6</a:t>
            </a:fld>
            <a:endParaRPr lang="en-US" dirty="0"/>
          </a:p>
        </p:txBody>
      </p:sp>
      <p:sp>
        <p:nvSpPr>
          <p:cNvPr id="6" name="Rectangle 5"/>
          <p:cNvSpPr/>
          <p:nvPr/>
        </p:nvSpPr>
        <p:spPr>
          <a:xfrm>
            <a:off x="0" y="5351463"/>
            <a:ext cx="9144000" cy="13112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spcBef>
                <a:spcPct val="0"/>
              </a:spcBef>
              <a:spcAft>
                <a:spcPct val="0"/>
              </a:spcAft>
              <a:defRPr/>
            </a:pPr>
            <a:endParaRPr lang="en-US" sz="2000" dirty="0">
              <a:solidFill>
                <a:srgbClr val="FFFFFF"/>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0200" y="2743200"/>
            <a:ext cx="3306792" cy="3810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flipH="1">
            <a:off x="2743200" y="1219200"/>
            <a:ext cx="3276600" cy="1015663"/>
          </a:xfrm>
          <a:prstGeom prst="rect">
            <a:avLst/>
          </a:prstGeom>
          <a:scene3d>
            <a:camera prst="isometricOffAxis1Right"/>
            <a:lightRig rig="threePt" dir="t"/>
          </a:scene3d>
        </p:spPr>
        <p:style>
          <a:lnRef idx="1">
            <a:schemeClr val="accent4"/>
          </a:lnRef>
          <a:fillRef idx="3">
            <a:schemeClr val="accent4"/>
          </a:fillRef>
          <a:effectRef idx="2">
            <a:schemeClr val="accent4"/>
          </a:effectRef>
          <a:fontRef idx="minor">
            <a:schemeClr val="lt1"/>
          </a:fontRef>
        </p:style>
        <p:txBody>
          <a:bodyPr wrap="square">
            <a:spAutoFit/>
          </a:bodyPr>
          <a:lstStyle/>
          <a:p>
            <a:r>
              <a:rPr lang="en-US" sz="6000" b="1" dirty="0" smtClean="0"/>
              <a:t> False</a:t>
            </a:r>
            <a:endParaRPr lang="en-US" sz="6000" b="1" dirty="0"/>
          </a:p>
        </p:txBody>
      </p:sp>
    </p:spTree>
    <p:extLst>
      <p:ext uri="{BB962C8B-B14F-4D97-AF65-F5344CB8AC3E}">
        <p14:creationId xmlns:p14="http://schemas.microsoft.com/office/powerpoint/2010/main" val="10146228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762000" y="228600"/>
            <a:ext cx="7802880" cy="1447800"/>
          </a:xfrm>
        </p:spPr>
        <p:txBody>
          <a:bodyPr>
            <a:normAutofit fontScale="90000"/>
          </a:bodyPr>
          <a:lstStyle/>
          <a:p>
            <a:pPr algn="ctr"/>
            <a:r>
              <a:rPr lang="en-US" sz="4800" b="1" dirty="0">
                <a:solidFill>
                  <a:schemeClr val="accent1">
                    <a:lumMod val="50000"/>
                  </a:schemeClr>
                </a:solidFill>
              </a:rPr>
              <a:t>Is </a:t>
            </a:r>
            <a:r>
              <a:rPr lang="en-US" sz="4800" b="1" dirty="0" smtClean="0">
                <a:solidFill>
                  <a:schemeClr val="accent1">
                    <a:lumMod val="50000"/>
                  </a:schemeClr>
                </a:solidFill>
              </a:rPr>
              <a:t>workplace bullying </a:t>
            </a:r>
            <a:r>
              <a:rPr lang="en-US" sz="4800" b="1" dirty="0">
                <a:solidFill>
                  <a:schemeClr val="accent1">
                    <a:lumMod val="50000"/>
                  </a:schemeClr>
                </a:solidFill>
              </a:rPr>
              <a:t>illegal?</a:t>
            </a:r>
            <a:r>
              <a:rPr lang="en-US" sz="4400" b="1" dirty="0">
                <a:solidFill>
                  <a:schemeClr val="accent1">
                    <a:lumMod val="50000"/>
                  </a:schemeClr>
                </a:solidFill>
              </a:rPr>
              <a:t>	</a:t>
            </a:r>
          </a:p>
        </p:txBody>
      </p:sp>
      <p:sp>
        <p:nvSpPr>
          <p:cNvPr id="208899" name="Rectangle 3"/>
          <p:cNvSpPr>
            <a:spLocks noGrp="1" noChangeArrowheads="1"/>
          </p:cNvSpPr>
          <p:nvPr>
            <p:ph idx="1"/>
          </p:nvPr>
        </p:nvSpPr>
        <p:spPr>
          <a:xfrm>
            <a:off x="609600" y="1828800"/>
            <a:ext cx="8183880" cy="3886200"/>
          </a:xfrm>
        </p:spPr>
        <p:txBody>
          <a:bodyPr>
            <a:normAutofit/>
          </a:bodyPr>
          <a:lstStyle/>
          <a:p>
            <a:r>
              <a:rPr lang="en-US" sz="3600" dirty="0">
                <a:latin typeface="+mn-lt"/>
              </a:rPr>
              <a:t>Only if it is related to the protected group status of the targeted individual.</a:t>
            </a:r>
          </a:p>
          <a:p>
            <a:pPr marL="0" indent="0">
              <a:buNone/>
            </a:pPr>
            <a:endParaRPr lang="en-US" sz="2400" dirty="0">
              <a:latin typeface="+mn-lt"/>
            </a:endParaRPr>
          </a:p>
          <a:p>
            <a:r>
              <a:rPr lang="en-US" sz="3600" dirty="0">
                <a:latin typeface="+mn-lt"/>
              </a:rPr>
              <a:t>In other words, bullying that is “status blind” is </a:t>
            </a:r>
            <a:r>
              <a:rPr lang="en-US" sz="3600" dirty="0" smtClean="0">
                <a:latin typeface="+mn-lt"/>
              </a:rPr>
              <a:t>legal. </a:t>
            </a:r>
          </a:p>
          <a:p>
            <a:pPr>
              <a:buFontTx/>
              <a:buNone/>
            </a:pPr>
            <a:endParaRPr lang="en-US" sz="2800" dirty="0"/>
          </a:p>
          <a:p>
            <a:pPr>
              <a:buFontTx/>
              <a:buNone/>
            </a:pP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72200" y="4836128"/>
            <a:ext cx="2514765" cy="2021872"/>
          </a:xfrm>
          <a:prstGeom prst="rect">
            <a:avLst/>
          </a:prstGeom>
        </p:spPr>
      </p:pic>
    </p:spTree>
    <p:extLst>
      <p:ext uri="{BB962C8B-B14F-4D97-AF65-F5344CB8AC3E}">
        <p14:creationId xmlns:p14="http://schemas.microsoft.com/office/powerpoint/2010/main" val="2292123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208899">
                                            <p:txEl>
                                              <p:pRg st="2" end="2"/>
                                            </p:txEl>
                                          </p:spTgt>
                                        </p:tgtEl>
                                        <p:attrNameLst>
                                          <p:attrName>style.visibility</p:attrName>
                                        </p:attrNameLst>
                                      </p:cBhvr>
                                      <p:to>
                                        <p:strVal val="visible"/>
                                      </p:to>
                                    </p:set>
                                  </p:childTnLst>
                                </p:cTn>
                              </p:par>
                              <p:par>
                                <p:cTn id="9" presetID="55" presetClass="entr" presetSubtype="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0" fill="hold"/>
                                        <p:tgtEl>
                                          <p:spTgt spid="2"/>
                                        </p:tgtEl>
                                        <p:attrNameLst>
                                          <p:attrName>ppt_w</p:attrName>
                                        </p:attrNameLst>
                                      </p:cBhvr>
                                      <p:tavLst>
                                        <p:tav tm="0">
                                          <p:val>
                                            <p:strVal val="#ppt_w*0.70"/>
                                          </p:val>
                                        </p:tav>
                                        <p:tav tm="100000">
                                          <p:val>
                                            <p:strVal val="#ppt_w"/>
                                          </p:val>
                                        </p:tav>
                                      </p:tavLst>
                                    </p:anim>
                                    <p:anim calcmode="lin" valueType="num">
                                      <p:cBhvr>
                                        <p:cTn id="12" dur="3000" fill="hold"/>
                                        <p:tgtEl>
                                          <p:spTgt spid="2"/>
                                        </p:tgtEl>
                                        <p:attrNameLst>
                                          <p:attrName>ppt_h</p:attrName>
                                        </p:attrNameLst>
                                      </p:cBhvr>
                                      <p:tavLst>
                                        <p:tav tm="0">
                                          <p:val>
                                            <p:strVal val="#ppt_h"/>
                                          </p:val>
                                        </p:tav>
                                        <p:tav tm="100000">
                                          <p:val>
                                            <p:strVal val="#ppt_h"/>
                                          </p:val>
                                        </p:tav>
                                      </p:tavLst>
                                    </p:anim>
                                    <p:animEffect transition="in" filter="fade">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935162"/>
          </a:xfrm>
        </p:spPr>
        <p:txBody>
          <a:bodyPr>
            <a:noAutofit/>
          </a:bodyPr>
          <a:lstStyle/>
          <a:p>
            <a:pPr algn="ct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3600" b="1" u="sng" dirty="0"/>
              <a:t/>
            </a:r>
            <a:br>
              <a:rPr lang="en-US" sz="3600" b="1" u="sng" dirty="0"/>
            </a:br>
            <a:r>
              <a:rPr lang="en-US" sz="3600" b="1" u="sng" dirty="0" smtClean="0"/>
              <a:t/>
            </a:r>
            <a:br>
              <a:rPr lang="en-US" sz="3600" b="1" u="sng" dirty="0" smtClean="0"/>
            </a:br>
            <a:r>
              <a:rPr lang="en-US" b="1" u="sng" dirty="0"/>
              <a:t/>
            </a:r>
            <a:br>
              <a:rPr lang="en-US" b="1" u="sng" dirty="0"/>
            </a:br>
            <a:r>
              <a:rPr lang="en-US" sz="2800" b="1" u="sng" dirty="0" smtClean="0"/>
              <a:t>What </a:t>
            </a:r>
            <a:r>
              <a:rPr lang="en-US" sz="2800" b="1" u="sng" dirty="0"/>
              <a:t>percentage of American workers do you think are affected by bullying?</a:t>
            </a:r>
            <a:r>
              <a:rPr lang="en-US" sz="2800" dirty="0"/>
              <a:t/>
            </a:r>
            <a:br>
              <a:rPr lang="en-US" sz="2800" dirty="0"/>
            </a:br>
            <a:endParaRPr lang="en-US" sz="2800" dirty="0"/>
          </a:p>
        </p:txBody>
      </p:sp>
      <p:sp>
        <p:nvSpPr>
          <p:cNvPr id="3" name="Content Placeholder 2"/>
          <p:cNvSpPr>
            <a:spLocks noGrp="1"/>
          </p:cNvSpPr>
          <p:nvPr>
            <p:ph idx="1"/>
          </p:nvPr>
        </p:nvSpPr>
        <p:spPr>
          <a:xfrm>
            <a:off x="457200" y="1981200"/>
            <a:ext cx="8229600" cy="4144963"/>
          </a:xfrm>
        </p:spPr>
        <p:txBody>
          <a:bodyPr>
            <a:normAutofit fontScale="92500" lnSpcReduction="10000"/>
          </a:bodyPr>
          <a:lstStyle/>
          <a:p>
            <a:pPr marL="0" indent="0">
              <a:buNone/>
            </a:pPr>
            <a:endParaRPr lang="en-US" sz="1800" b="1" dirty="0"/>
          </a:p>
          <a:p>
            <a:pPr marL="0" lvl="0" indent="0">
              <a:buNone/>
            </a:pPr>
            <a:r>
              <a:rPr lang="en-US" sz="2800" b="1" dirty="0" smtClean="0"/>
              <a:t>a.</a:t>
            </a:r>
            <a:r>
              <a:rPr lang="en-US" sz="2800" dirty="0"/>
              <a:t> 15% of American workers have been bullied at work; 25% of adult Americans are affected by it – as targets or witnesses </a:t>
            </a:r>
            <a:r>
              <a:rPr lang="en-US" sz="2800" dirty="0" smtClean="0">
                <a:solidFill>
                  <a:srgbClr val="FF0000"/>
                </a:solidFill>
              </a:rPr>
              <a:t>(RED)</a:t>
            </a:r>
            <a:endParaRPr lang="en-US" sz="2800" dirty="0"/>
          </a:p>
          <a:p>
            <a:pPr marL="0" lvl="0" indent="0">
              <a:buNone/>
            </a:pPr>
            <a:r>
              <a:rPr lang="en-US" sz="2800" b="1" dirty="0" smtClean="0"/>
              <a:t>b. </a:t>
            </a:r>
            <a:r>
              <a:rPr lang="en-US" sz="2800" dirty="0"/>
              <a:t>35% of American workers have been bullied at work, 50% of adult Americans are affected by it – as targets or </a:t>
            </a:r>
            <a:r>
              <a:rPr lang="en-US" sz="2800" dirty="0" smtClean="0"/>
              <a:t>witnesses </a:t>
            </a:r>
            <a:r>
              <a:rPr lang="en-US" sz="2800" dirty="0" smtClean="0">
                <a:solidFill>
                  <a:schemeClr val="accent1"/>
                </a:solidFill>
              </a:rPr>
              <a:t>(BLUE)</a:t>
            </a:r>
            <a:endParaRPr lang="en-US" sz="2800" dirty="0"/>
          </a:p>
          <a:p>
            <a:pPr marL="0" lvl="0" indent="0">
              <a:buNone/>
            </a:pPr>
            <a:r>
              <a:rPr lang="en-US" sz="2800" b="1" dirty="0" smtClean="0"/>
              <a:t>c. </a:t>
            </a:r>
            <a:r>
              <a:rPr lang="en-US" sz="2800" dirty="0"/>
              <a:t>1% of American workers </a:t>
            </a:r>
            <a:r>
              <a:rPr lang="en-US" sz="2800" dirty="0" smtClean="0"/>
              <a:t>have been </a:t>
            </a:r>
            <a:r>
              <a:rPr lang="en-US" sz="2800" dirty="0"/>
              <a:t>bullied at work; 5% of adult Americans are affected by it – as targets or witnesses </a:t>
            </a:r>
            <a:r>
              <a:rPr lang="en-US" sz="2800" dirty="0" smtClean="0">
                <a:solidFill>
                  <a:srgbClr val="00B050"/>
                </a:solidFill>
              </a:rPr>
              <a:t>(GREEN)</a:t>
            </a:r>
            <a:endParaRPr lang="en-US" sz="2800" dirty="0"/>
          </a:p>
          <a:p>
            <a:pPr marL="0" indent="0">
              <a:buNone/>
            </a:pPr>
            <a:endParaRPr lang="en-US" sz="2800" b="1" dirty="0" smtClean="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38582852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pPr algn="ct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4800" b="1" u="sng" dirty="0"/>
              <a:t/>
            </a:r>
            <a:br>
              <a:rPr lang="en-US" sz="4800" b="1" u="sng" dirty="0"/>
            </a:br>
            <a:r>
              <a:rPr lang="en-US" sz="4400" b="1" dirty="0" smtClean="0"/>
              <a:t>Who </a:t>
            </a:r>
            <a:r>
              <a:rPr lang="en-US" sz="4400" b="1" dirty="0"/>
              <a:t>are the bullies? </a:t>
            </a:r>
            <a:endParaRPr lang="en-US" sz="4400" dirty="0"/>
          </a:p>
        </p:txBody>
      </p:sp>
      <p:sp>
        <p:nvSpPr>
          <p:cNvPr id="3" name="Content Placeholder 2"/>
          <p:cNvSpPr>
            <a:spLocks noGrp="1"/>
          </p:cNvSpPr>
          <p:nvPr>
            <p:ph idx="1"/>
          </p:nvPr>
        </p:nvSpPr>
        <p:spPr>
          <a:xfrm>
            <a:off x="457200" y="1752600"/>
            <a:ext cx="8229600" cy="4144963"/>
          </a:xfrm>
        </p:spPr>
        <p:txBody>
          <a:bodyPr>
            <a:normAutofit/>
          </a:bodyPr>
          <a:lstStyle/>
          <a:p>
            <a:pPr marL="0" indent="0">
              <a:buNone/>
            </a:pPr>
            <a:endParaRPr lang="en-US" sz="1800" b="1" dirty="0"/>
          </a:p>
          <a:p>
            <a:pPr marL="514350" lvl="0" indent="-514350">
              <a:buAutoNum type="alphaLcPeriod"/>
            </a:pPr>
            <a:r>
              <a:rPr lang="en-US" sz="2600" dirty="0" smtClean="0"/>
              <a:t>Bosses </a:t>
            </a:r>
            <a:r>
              <a:rPr lang="en-US" sz="2600" dirty="0" smtClean="0">
                <a:solidFill>
                  <a:srgbClr val="FF0000"/>
                </a:solidFill>
              </a:rPr>
              <a:t>(RED)</a:t>
            </a:r>
          </a:p>
          <a:p>
            <a:pPr marL="0" lvl="0" indent="0">
              <a:buNone/>
            </a:pPr>
            <a:r>
              <a:rPr lang="en-US" sz="2600" dirty="0">
                <a:solidFill>
                  <a:srgbClr val="FF0000"/>
                </a:solidFill>
              </a:rPr>
              <a:t>	</a:t>
            </a:r>
            <a:r>
              <a:rPr lang="en-US" sz="2600" b="1" dirty="0" smtClean="0"/>
              <a:t>73%</a:t>
            </a:r>
            <a:endParaRPr lang="en-US" sz="2600" b="1" dirty="0"/>
          </a:p>
          <a:p>
            <a:pPr marL="0" lvl="0" indent="0">
              <a:buNone/>
            </a:pPr>
            <a:r>
              <a:rPr lang="en-US" sz="2600" dirty="0" smtClean="0"/>
              <a:t>b</a:t>
            </a:r>
            <a:r>
              <a:rPr lang="en-US" sz="2600" b="1" dirty="0" smtClean="0"/>
              <a:t>. </a:t>
            </a:r>
            <a:r>
              <a:rPr lang="en-US" sz="2600" dirty="0"/>
              <a:t>Peers/co-workers with same status </a:t>
            </a:r>
            <a:r>
              <a:rPr lang="en-US" sz="2600" dirty="0" smtClean="0">
                <a:solidFill>
                  <a:schemeClr val="accent1"/>
                </a:solidFill>
              </a:rPr>
              <a:t>(BLUE)</a:t>
            </a:r>
          </a:p>
          <a:p>
            <a:pPr marL="0" lvl="0" indent="0">
              <a:buNone/>
            </a:pPr>
            <a:r>
              <a:rPr lang="en-US" sz="2600" dirty="0">
                <a:solidFill>
                  <a:schemeClr val="accent1"/>
                </a:solidFill>
              </a:rPr>
              <a:t>	</a:t>
            </a:r>
            <a:r>
              <a:rPr lang="en-US" sz="2600" b="1" dirty="0" smtClean="0"/>
              <a:t>18%</a:t>
            </a:r>
            <a:r>
              <a:rPr lang="en-US" sz="2600" dirty="0" smtClean="0">
                <a:solidFill>
                  <a:schemeClr val="accent1"/>
                </a:solidFill>
              </a:rPr>
              <a:t> </a:t>
            </a:r>
            <a:endParaRPr lang="en-US" sz="2600" dirty="0"/>
          </a:p>
          <a:p>
            <a:pPr marL="0" lvl="0" indent="0">
              <a:buNone/>
            </a:pPr>
            <a:r>
              <a:rPr lang="en-US" sz="2600" dirty="0" smtClean="0"/>
              <a:t>c. Lower status coworkers </a:t>
            </a:r>
            <a:r>
              <a:rPr lang="en-US" sz="2600" dirty="0" smtClean="0">
                <a:solidFill>
                  <a:srgbClr val="00B050"/>
                </a:solidFill>
              </a:rPr>
              <a:t>(GREEN)</a:t>
            </a:r>
            <a:endParaRPr lang="en-US" sz="2600" dirty="0"/>
          </a:p>
          <a:p>
            <a:pPr marL="0" indent="0">
              <a:buNone/>
            </a:pPr>
            <a:r>
              <a:rPr lang="en-US" sz="2600" b="1" dirty="0" smtClean="0"/>
              <a:t>	 9%</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768471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1104</TotalTime>
  <Words>1418</Words>
  <Application>Microsoft Macintosh PowerPoint</Application>
  <PresentationFormat>On-screen Show (4:3)</PresentationFormat>
  <Paragraphs>172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Essential</vt:lpstr>
      <vt:lpstr>PowerPoint Presentation</vt:lpstr>
      <vt:lpstr>Training Objectives</vt:lpstr>
      <vt:lpstr>Bullied…</vt:lpstr>
      <vt:lpstr>PowerPoint Presentation</vt:lpstr>
      <vt:lpstr>PowerPoint Presentation</vt:lpstr>
      <vt:lpstr>True or False?</vt:lpstr>
      <vt:lpstr>Is workplace bullying illegal? </vt:lpstr>
      <vt:lpstr>          What percentage of American workers do you think are affected by bullying? </vt:lpstr>
      <vt:lpstr>       Who are the bullies? </vt:lpstr>
      <vt:lpstr>             What percentage of the time is the target and their bully in the same group (for example worker to worker, boss to boss): </vt:lpstr>
      <vt:lpstr>     What are the most common gender pairings for bullying?</vt:lpstr>
      <vt:lpstr>       As of February 14, 2013, how many states have a Healthy Workplace Law?</vt:lpstr>
      <vt:lpstr>           In a national survey, what percentage of people surveyed supported a Healthy Workplace Bill? </vt:lpstr>
      <vt:lpstr>\    What Is Workplace Bullying?</vt:lpstr>
      <vt:lpstr>Bullied…</vt:lpstr>
      <vt:lpstr>PowerPoint Presentation</vt:lpstr>
      <vt:lpstr> What are the Impacts of Bullying on the  Individual Worker</vt:lpstr>
      <vt:lpstr>Effects on co-workers and THE workgroup</vt:lpstr>
      <vt:lpstr>Does Bullying Cost the Employer?</vt:lpstr>
      <vt:lpstr>What can we do?</vt:lpstr>
      <vt:lpstr>Resources</vt:lpstr>
      <vt:lpstr>PowerPoint Presentation</vt:lpstr>
    </vt:vector>
  </TitlesOfParts>
  <Company>South Seattle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Laslett</dc:creator>
  <cp:lastModifiedBy>Brenda Fysh</cp:lastModifiedBy>
  <cp:revision>97</cp:revision>
  <cp:lastPrinted>2013-09-18T19:49:27Z</cp:lastPrinted>
  <dcterms:created xsi:type="dcterms:W3CDTF">2013-03-21T21:00:46Z</dcterms:created>
  <dcterms:modified xsi:type="dcterms:W3CDTF">2015-10-12T22:00:43Z</dcterms:modified>
</cp:coreProperties>
</file>